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36"/>
  </p:notesMasterIdLst>
  <p:sldIdLst>
    <p:sldId id="466" r:id="rId2"/>
    <p:sldId id="382" r:id="rId3"/>
    <p:sldId id="277" r:id="rId4"/>
    <p:sldId id="465" r:id="rId5"/>
    <p:sldId id="363" r:id="rId6"/>
    <p:sldId id="459" r:id="rId7"/>
    <p:sldId id="455" r:id="rId8"/>
    <p:sldId id="429" r:id="rId9"/>
    <p:sldId id="425" r:id="rId10"/>
    <p:sldId id="283" r:id="rId11"/>
    <p:sldId id="450" r:id="rId12"/>
    <p:sldId id="411" r:id="rId13"/>
    <p:sldId id="400" r:id="rId14"/>
    <p:sldId id="467" r:id="rId15"/>
    <p:sldId id="430" r:id="rId16"/>
    <p:sldId id="440" r:id="rId17"/>
    <p:sldId id="457" r:id="rId18"/>
    <p:sldId id="280" r:id="rId19"/>
    <p:sldId id="451" r:id="rId20"/>
    <p:sldId id="452" r:id="rId21"/>
    <p:sldId id="404" r:id="rId22"/>
    <p:sldId id="462" r:id="rId23"/>
    <p:sldId id="281" r:id="rId24"/>
    <p:sldId id="285" r:id="rId25"/>
    <p:sldId id="460" r:id="rId26"/>
    <p:sldId id="423" r:id="rId27"/>
    <p:sldId id="401" r:id="rId28"/>
    <p:sldId id="271" r:id="rId29"/>
    <p:sldId id="272" r:id="rId30"/>
    <p:sldId id="273" r:id="rId31"/>
    <p:sldId id="274" r:id="rId32"/>
    <p:sldId id="413" r:id="rId33"/>
    <p:sldId id="414" r:id="rId34"/>
    <p:sldId id="286" r:id="rId35"/>
  </p:sldIdLst>
  <p:sldSz cx="9144000" cy="6858000" type="screen4x3"/>
  <p:notesSz cx="6858000" cy="9144000"/>
  <p:defaultTextStyle>
    <a:defPPr>
      <a:defRPr lang="en-US"/>
    </a:defPPr>
    <a:lvl1pPr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00FF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956"/>
    <p:restoredTop sz="95034"/>
  </p:normalViewPr>
  <p:slideViewPr>
    <p:cSldViewPr>
      <p:cViewPr varScale="1">
        <p:scale>
          <a:sx n="117" d="100"/>
          <a:sy n="117" d="100"/>
        </p:scale>
        <p:origin x="2544" y="17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554" name="Rectangle 2"/>
          <p:cNvSpPr>
            <a:spLocks noGrp="1" noChangeArrowheads="1"/>
          </p:cNvSpPr>
          <p:nvPr>
            <p:ph type="hdr" sz="quarter"/>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defRPr sz="1200">
                <a:latin typeface="Arial" charset="0"/>
                <a:ea typeface="ＭＳ Ｐゴシック" charset="-128"/>
                <a:cs typeface="ＭＳ Ｐゴシック" charset="-128"/>
              </a:defRPr>
            </a:lvl1pPr>
          </a:lstStyle>
          <a:p>
            <a:pPr>
              <a:defRPr/>
            </a:pPr>
            <a:endParaRPr lang="en-US"/>
          </a:p>
        </p:txBody>
      </p:sp>
      <p:sp>
        <p:nvSpPr>
          <p:cNvPr id="23555" name="Rectangle 3"/>
          <p:cNvSpPr>
            <a:spLocks noGrp="1" noChangeArrowheads="1"/>
          </p:cNvSpPr>
          <p:nvPr>
            <p:ph type="dt" idx="1"/>
          </p:nvPr>
        </p:nvSpPr>
        <p:spPr bwMode="auto">
          <a:xfrm>
            <a:off x="388620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defRPr sz="1200">
                <a:latin typeface="Arial" charset="0"/>
                <a:ea typeface="ＭＳ Ｐゴシック" charset="-128"/>
                <a:cs typeface="ＭＳ Ｐゴシック" charset="-128"/>
              </a:defRPr>
            </a:lvl1pPr>
          </a:lstStyle>
          <a:p>
            <a:pPr>
              <a:defRPr/>
            </a:pPr>
            <a:endParaRPr lang="en-US"/>
          </a:p>
        </p:txBody>
      </p:sp>
      <p:sp>
        <p:nvSpPr>
          <p:cNvPr id="1331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Lst>
        </p:spPr>
      </p:sp>
      <p:sp>
        <p:nvSpPr>
          <p:cNvPr id="23557"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3558"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defRPr sz="1200">
                <a:latin typeface="Arial" charset="0"/>
                <a:ea typeface="ＭＳ Ｐゴシック" charset="-128"/>
                <a:cs typeface="ＭＳ Ｐゴシック" charset="-128"/>
              </a:defRPr>
            </a:lvl1pPr>
          </a:lstStyle>
          <a:p>
            <a:pPr>
              <a:defRPr/>
            </a:pPr>
            <a:endParaRPr lang="en-US"/>
          </a:p>
        </p:txBody>
      </p:sp>
      <p:sp>
        <p:nvSpPr>
          <p:cNvPr id="23559"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defRPr sz="1200"/>
            </a:lvl1pPr>
          </a:lstStyle>
          <a:p>
            <a:pPr>
              <a:defRPr/>
            </a:pPr>
            <a:fld id="{2EB7D814-8C25-6844-B4F5-31711A507386}" type="slidenum">
              <a:rPr lang="en-US"/>
              <a:pPr>
                <a:defRPr/>
              </a:pPr>
              <a:t>‹#›</a:t>
            </a:fld>
            <a:endParaRPr lang="en-US"/>
          </a:p>
        </p:txBody>
      </p:sp>
    </p:spTree>
    <p:extLst>
      <p:ext uri="{BB962C8B-B14F-4D97-AF65-F5344CB8AC3E}">
        <p14:creationId xmlns:p14="http://schemas.microsoft.com/office/powerpoint/2010/main" val="400751867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ＭＳ Ｐゴシック" charset="-128"/>
        <a:cs typeface="ＭＳ Ｐゴシック" charset="-128"/>
      </a:defRPr>
    </a:lvl1pPr>
    <a:lvl2pPr marL="4572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2pPr>
    <a:lvl3pPr marL="9144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3pPr>
    <a:lvl4pPr marL="13716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4pPr>
    <a:lvl5pPr marL="18288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fld id="{DBDC93D3-545E-094F-94D2-57158DC05754}" type="slidenum">
              <a:rPr lang="en-US" sz="1200"/>
              <a:pPr/>
              <a:t>2</a:t>
            </a:fld>
            <a:endParaRPr lang="en-US" sz="1200"/>
          </a:p>
        </p:txBody>
      </p:sp>
      <p:sp>
        <p:nvSpPr>
          <p:cNvPr id="17410" name="Rectangle 2"/>
          <p:cNvSpPr>
            <a:spLocks noGrp="1" noRot="1" noChangeAspect="1" noChangeArrowheads="1"/>
          </p:cNvSpPr>
          <p:nvPr>
            <p:ph type="sldImg"/>
          </p:nvPr>
        </p:nvSpPr>
        <p:spPr>
          <a:solidFill>
            <a:srgbClr val="FFFFFF"/>
          </a:solidFill>
          <a:ln/>
        </p:spPr>
      </p:sp>
      <p:sp>
        <p:nvSpPr>
          <p:cNvPr id="17411" name="Rectangle 3"/>
          <p:cNvSpPr>
            <a:spLocks noGrp="1" noChangeArrowheads="1"/>
          </p:cNvSpPr>
          <p:nvPr>
            <p:ph type="body" idx="1"/>
          </p:nvPr>
        </p:nvSpPr>
        <p:spPr>
          <a:solidFill>
            <a:srgbClr val="FFFFFF"/>
          </a:solidFill>
          <a:ln>
            <a:solidFill>
              <a:srgbClr val="000000"/>
            </a:solidFill>
          </a:ln>
          <a:extLst>
            <a:ext uri="{FAA26D3D-D897-4be2-8F04-BA451C77F1D7}">
              <ma14:placeholderFlag xmlns="" xmlns:ma14="http://schemas.microsoft.com/office/mac/drawingml/2011/main" val="1"/>
            </a:ext>
          </a:extLst>
        </p:spPr>
        <p:txBody>
          <a:bodyPr/>
          <a:lstStyle/>
          <a:p>
            <a:endParaRPr lang="en-US">
              <a:ea typeface="ＭＳ Ｐゴシック" charset="0"/>
              <a:cs typeface="ＭＳ Ｐゴシック"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2EB7D814-8C25-6844-B4F5-31711A507386}" type="slidenum">
              <a:rPr lang="en-US" smtClean="0"/>
              <a:pPr>
                <a:defRPr/>
              </a:pPr>
              <a:t>26</a:t>
            </a:fld>
            <a:endParaRPr lang="en-US"/>
          </a:p>
        </p:txBody>
      </p:sp>
    </p:spTree>
    <p:extLst>
      <p:ext uri="{BB962C8B-B14F-4D97-AF65-F5344CB8AC3E}">
        <p14:creationId xmlns:p14="http://schemas.microsoft.com/office/powerpoint/2010/main" val="3741915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2EB7D814-8C25-6844-B4F5-31711A507386}" type="slidenum">
              <a:rPr lang="en-US" smtClean="0"/>
              <a:pPr>
                <a:defRPr/>
              </a:pPr>
              <a:t>28</a:t>
            </a:fld>
            <a:endParaRPr lang="en-US"/>
          </a:p>
        </p:txBody>
      </p:sp>
    </p:spTree>
    <p:extLst>
      <p:ext uri="{BB962C8B-B14F-4D97-AF65-F5344CB8AC3E}">
        <p14:creationId xmlns:p14="http://schemas.microsoft.com/office/powerpoint/2010/main" val="7416913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Recall in the introductory, online materials, I said that like a foreign language, there isn’t a unique place to start. We’re jumping in to conversation now. Expect that you’re not going to understand everything, but please slow me down, ask questions, so more of this makes sense. We’ll come back later and review this process multiple times … </a:t>
            </a:r>
          </a:p>
        </p:txBody>
      </p:sp>
      <p:sp>
        <p:nvSpPr>
          <p:cNvPr id="4" name="Slide Number Placeholder 3"/>
          <p:cNvSpPr>
            <a:spLocks noGrp="1"/>
          </p:cNvSpPr>
          <p:nvPr>
            <p:ph type="sldNum" sz="quarter" idx="5"/>
          </p:nvPr>
        </p:nvSpPr>
        <p:spPr/>
        <p:txBody>
          <a:bodyPr/>
          <a:lstStyle/>
          <a:p>
            <a:pPr>
              <a:defRPr/>
            </a:pPr>
            <a:fld id="{2EB7D814-8C25-6844-B4F5-31711A507386}" type="slidenum">
              <a:rPr lang="en-US" smtClean="0"/>
              <a:pPr>
                <a:defRPr/>
              </a:pPr>
              <a:t>3</a:t>
            </a:fld>
            <a:endParaRPr lang="en-US"/>
          </a:p>
        </p:txBody>
      </p:sp>
    </p:spTree>
    <p:extLst>
      <p:ext uri="{BB962C8B-B14F-4D97-AF65-F5344CB8AC3E}">
        <p14:creationId xmlns:p14="http://schemas.microsoft.com/office/powerpoint/2010/main" val="26862512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fld id="{2ABF506F-9E6F-4248-9FE9-430F2D05D812}" type="slidenum">
              <a:rPr lang="en-US" sz="1200"/>
              <a:pPr/>
              <a:t>5</a:t>
            </a:fld>
            <a:endParaRPr lang="en-US" sz="1200"/>
          </a:p>
        </p:txBody>
      </p:sp>
      <p:sp>
        <p:nvSpPr>
          <p:cNvPr id="16386" name="Rectangle 2"/>
          <p:cNvSpPr>
            <a:spLocks noGrp="1" noRot="1" noChangeAspect="1" noChangeArrowheads="1" noTextEdit="1"/>
          </p:cNvSpPr>
          <p:nvPr>
            <p:ph type="sldImg"/>
          </p:nvPr>
        </p:nvSpPr>
        <p:spPr>
          <a:ln/>
        </p:spPr>
      </p:sp>
      <p:sp>
        <p:nvSpPr>
          <p:cNvPr id="16387"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latin typeface="Arial" charset="0"/>
              <a:ea typeface="ＭＳ Ｐゴシック" charset="0"/>
              <a:cs typeface="ＭＳ Ｐゴシック" charset="0"/>
            </a:endParaRPr>
          </a:p>
        </p:txBody>
      </p:sp>
    </p:spTree>
    <p:extLst>
      <p:ext uri="{BB962C8B-B14F-4D97-AF65-F5344CB8AC3E}">
        <p14:creationId xmlns:p14="http://schemas.microsoft.com/office/powerpoint/2010/main" val="37197867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fld id="{DBDC93D3-545E-094F-94D2-57158DC05754}" type="slidenum">
              <a:rPr lang="en-US" sz="1200"/>
              <a:pPr/>
              <a:t>6</a:t>
            </a:fld>
            <a:endParaRPr lang="en-US" sz="1200"/>
          </a:p>
        </p:txBody>
      </p:sp>
      <p:sp>
        <p:nvSpPr>
          <p:cNvPr id="17410" name="Rectangle 2"/>
          <p:cNvSpPr>
            <a:spLocks noGrp="1" noRot="1" noChangeAspect="1" noChangeArrowheads="1"/>
          </p:cNvSpPr>
          <p:nvPr>
            <p:ph type="sldImg"/>
          </p:nvPr>
        </p:nvSpPr>
        <p:spPr>
          <a:solidFill>
            <a:srgbClr val="FFFFFF"/>
          </a:solidFill>
          <a:ln/>
        </p:spPr>
      </p:sp>
      <p:sp>
        <p:nvSpPr>
          <p:cNvPr id="17411" name="Rectangle 3"/>
          <p:cNvSpPr>
            <a:spLocks noGrp="1" noChangeArrowheads="1"/>
          </p:cNvSpPr>
          <p:nvPr>
            <p:ph type="body" idx="1"/>
          </p:nvPr>
        </p:nvSpPr>
        <p:spPr>
          <a:solidFill>
            <a:srgbClr val="FFFFFF"/>
          </a:solidFill>
          <a:ln>
            <a:solidFill>
              <a:srgbClr val="000000"/>
            </a:solidFill>
          </a:ln>
          <a:extLst>
            <a:ext uri="{FAA26D3D-D897-4be2-8F04-BA451C77F1D7}">
              <ma14:placeholderFlag xmlns:ma14="http://schemas.microsoft.com/office/mac/drawingml/2011/main" xmlns="" val="1"/>
            </a:ext>
          </a:extLst>
        </p:spPr>
        <p:txBody>
          <a:bodyPr/>
          <a:lstStyle/>
          <a:p>
            <a:endParaRPr lang="en-US">
              <a:ea typeface="ＭＳ Ｐゴシック" charset="0"/>
              <a:cs typeface="ＭＳ Ｐゴシック" charset="0"/>
            </a:endParaRPr>
          </a:p>
        </p:txBody>
      </p:sp>
    </p:spTree>
    <p:extLst>
      <p:ext uri="{BB962C8B-B14F-4D97-AF65-F5344CB8AC3E}">
        <p14:creationId xmlns:p14="http://schemas.microsoft.com/office/powerpoint/2010/main" val="33297537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fld id="{DBDC93D3-545E-094F-94D2-57158DC05754}" type="slidenum">
              <a:rPr lang="en-US" sz="1200"/>
              <a:pPr/>
              <a:t>8</a:t>
            </a:fld>
            <a:endParaRPr lang="en-US" sz="1200"/>
          </a:p>
        </p:txBody>
      </p:sp>
      <p:sp>
        <p:nvSpPr>
          <p:cNvPr id="17410" name="Rectangle 2"/>
          <p:cNvSpPr>
            <a:spLocks noGrp="1" noRot="1" noChangeAspect="1" noChangeArrowheads="1"/>
          </p:cNvSpPr>
          <p:nvPr>
            <p:ph type="sldImg"/>
          </p:nvPr>
        </p:nvSpPr>
        <p:spPr>
          <a:solidFill>
            <a:srgbClr val="FFFFFF"/>
          </a:solidFill>
          <a:ln/>
        </p:spPr>
      </p:sp>
      <p:sp>
        <p:nvSpPr>
          <p:cNvPr id="17411" name="Rectangle 3"/>
          <p:cNvSpPr>
            <a:spLocks noGrp="1" noChangeArrowheads="1"/>
          </p:cNvSpPr>
          <p:nvPr>
            <p:ph type="body" idx="1"/>
          </p:nvPr>
        </p:nvSpPr>
        <p:spPr>
          <a:solidFill>
            <a:srgbClr val="FFFFFF"/>
          </a:solidFill>
          <a:ln>
            <a:solidFill>
              <a:srgbClr val="000000"/>
            </a:solidFill>
          </a:ln>
          <a:extLst>
            <a:ext uri="{FAA26D3D-D897-4be2-8F04-BA451C77F1D7}">
              <ma14:placeholderFlag xmlns:ma14="http://schemas.microsoft.com/office/mac/drawingml/2011/main" xmlns="" val="1"/>
            </a:ext>
          </a:extLst>
        </p:spPr>
        <p:txBody>
          <a:bodyPr/>
          <a:lstStyle/>
          <a:p>
            <a:endParaRPr lang="en-US">
              <a:ea typeface="ＭＳ Ｐゴシック" charset="0"/>
              <a:cs typeface="ＭＳ Ｐゴシック" charset="0"/>
            </a:endParaRPr>
          </a:p>
        </p:txBody>
      </p:sp>
    </p:spTree>
    <p:extLst>
      <p:ext uri="{BB962C8B-B14F-4D97-AF65-F5344CB8AC3E}">
        <p14:creationId xmlns:p14="http://schemas.microsoft.com/office/powerpoint/2010/main" val="37950241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fld id="{DBDC93D3-545E-094F-94D2-57158DC05754}" type="slidenum">
              <a:rPr lang="en-US" sz="1200"/>
              <a:pPr/>
              <a:t>11</a:t>
            </a:fld>
            <a:endParaRPr lang="en-US" sz="1200"/>
          </a:p>
        </p:txBody>
      </p:sp>
      <p:sp>
        <p:nvSpPr>
          <p:cNvPr id="17410" name="Rectangle 2"/>
          <p:cNvSpPr>
            <a:spLocks noGrp="1" noRot="1" noChangeAspect="1" noChangeArrowheads="1"/>
          </p:cNvSpPr>
          <p:nvPr>
            <p:ph type="sldImg"/>
          </p:nvPr>
        </p:nvSpPr>
        <p:spPr>
          <a:solidFill>
            <a:srgbClr val="FFFFFF"/>
          </a:solidFill>
          <a:ln/>
        </p:spPr>
      </p:sp>
      <p:sp>
        <p:nvSpPr>
          <p:cNvPr id="17411" name="Rectangle 3"/>
          <p:cNvSpPr>
            <a:spLocks noGrp="1" noChangeArrowheads="1"/>
          </p:cNvSpPr>
          <p:nvPr>
            <p:ph type="body" idx="1"/>
          </p:nvPr>
        </p:nvSpPr>
        <p:spPr>
          <a:solidFill>
            <a:srgbClr val="FFFFFF"/>
          </a:solidFill>
          <a:ln>
            <a:solidFill>
              <a:srgbClr val="000000"/>
            </a:solidFill>
          </a:ln>
          <a:extLst>
            <a:ext uri="{FAA26D3D-D897-4be2-8F04-BA451C77F1D7}">
              <ma14:placeholderFlag xmlns="" xmlns:ma14="http://schemas.microsoft.com/office/mac/drawingml/2011/main" val="1"/>
            </a:ext>
          </a:extLst>
        </p:spPr>
        <p:txBody>
          <a:bodyPr/>
          <a:lstStyle/>
          <a:p>
            <a:endParaRPr lang="en-US">
              <a:ea typeface="ＭＳ Ｐゴシック" charset="0"/>
              <a:cs typeface="ＭＳ Ｐゴシック" charset="0"/>
            </a:endParaRPr>
          </a:p>
        </p:txBody>
      </p:sp>
    </p:spTree>
    <p:extLst>
      <p:ext uri="{BB962C8B-B14F-4D97-AF65-F5344CB8AC3E}">
        <p14:creationId xmlns:p14="http://schemas.microsoft.com/office/powerpoint/2010/main" val="5854261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fld id="{DBDC93D3-545E-094F-94D2-57158DC05754}" type="slidenum">
              <a:rPr lang="en-US" sz="1200"/>
              <a:pPr/>
              <a:t>15</a:t>
            </a:fld>
            <a:endParaRPr lang="en-US" sz="1200"/>
          </a:p>
        </p:txBody>
      </p:sp>
      <p:sp>
        <p:nvSpPr>
          <p:cNvPr id="17410" name="Rectangle 2"/>
          <p:cNvSpPr>
            <a:spLocks noGrp="1" noRot="1" noChangeAspect="1" noChangeArrowheads="1"/>
          </p:cNvSpPr>
          <p:nvPr>
            <p:ph type="sldImg"/>
          </p:nvPr>
        </p:nvSpPr>
        <p:spPr>
          <a:solidFill>
            <a:srgbClr val="FFFFFF"/>
          </a:solidFill>
          <a:ln/>
        </p:spPr>
      </p:sp>
      <p:sp>
        <p:nvSpPr>
          <p:cNvPr id="17411" name="Rectangle 3"/>
          <p:cNvSpPr>
            <a:spLocks noGrp="1" noChangeArrowheads="1"/>
          </p:cNvSpPr>
          <p:nvPr>
            <p:ph type="body" idx="1"/>
          </p:nvPr>
        </p:nvSpPr>
        <p:spPr>
          <a:solidFill>
            <a:srgbClr val="FFFFFF"/>
          </a:solidFill>
          <a:ln>
            <a:solidFill>
              <a:srgbClr val="000000"/>
            </a:solidFill>
          </a:ln>
          <a:extLst>
            <a:ext uri="{FAA26D3D-D897-4be2-8F04-BA451C77F1D7}">
              <ma14:placeholderFlag xmlns:ma14="http://schemas.microsoft.com/office/mac/drawingml/2011/main" xmlns="" val="1"/>
            </a:ext>
          </a:extLst>
        </p:spPr>
        <p:txBody>
          <a:bodyPr/>
          <a:lstStyle/>
          <a:p>
            <a:endParaRPr lang="en-US">
              <a:ea typeface="ＭＳ Ｐゴシック" charset="0"/>
              <a:cs typeface="ＭＳ Ｐゴシック"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fld id="{DBDC93D3-545E-094F-94D2-57158DC05754}" type="slidenum">
              <a:rPr lang="en-US" sz="1200"/>
              <a:pPr/>
              <a:t>16</a:t>
            </a:fld>
            <a:endParaRPr lang="en-US" sz="1200"/>
          </a:p>
        </p:txBody>
      </p:sp>
      <p:sp>
        <p:nvSpPr>
          <p:cNvPr id="17410" name="Rectangle 2"/>
          <p:cNvSpPr>
            <a:spLocks noGrp="1" noRot="1" noChangeAspect="1" noChangeArrowheads="1"/>
          </p:cNvSpPr>
          <p:nvPr>
            <p:ph type="sldImg"/>
          </p:nvPr>
        </p:nvSpPr>
        <p:spPr>
          <a:solidFill>
            <a:srgbClr val="FFFFFF"/>
          </a:solidFill>
          <a:ln/>
        </p:spPr>
      </p:sp>
      <p:sp>
        <p:nvSpPr>
          <p:cNvPr id="17411" name="Rectangle 3"/>
          <p:cNvSpPr>
            <a:spLocks noGrp="1" noChangeArrowheads="1"/>
          </p:cNvSpPr>
          <p:nvPr>
            <p:ph type="body" idx="1"/>
          </p:nvPr>
        </p:nvSpPr>
        <p:spPr>
          <a:solidFill>
            <a:srgbClr val="FFFFFF"/>
          </a:solidFill>
          <a:ln>
            <a:solidFill>
              <a:srgbClr val="000000"/>
            </a:solidFill>
          </a:ln>
          <a:extLst>
            <a:ext uri="{FAA26D3D-D897-4be2-8F04-BA451C77F1D7}">
              <ma14:placeholderFlag xmlns:ma14="http://schemas.microsoft.com/office/mac/drawingml/2011/main" xmlns="" val="1"/>
            </a:ext>
          </a:extLst>
        </p:spPr>
        <p:txBody>
          <a:bodyPr/>
          <a:lstStyle/>
          <a:p>
            <a:endParaRPr lang="en-US" dirty="0">
              <a:ea typeface="ＭＳ Ｐゴシック" charset="0"/>
              <a:cs typeface="ＭＳ Ｐゴシック" charset="0"/>
            </a:endParaRPr>
          </a:p>
        </p:txBody>
      </p:sp>
    </p:spTree>
    <p:extLst>
      <p:ext uri="{BB962C8B-B14F-4D97-AF65-F5344CB8AC3E}">
        <p14:creationId xmlns:p14="http://schemas.microsoft.com/office/powerpoint/2010/main" val="16467805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2EB7D814-8C25-6844-B4F5-31711A507386}" type="slidenum">
              <a:rPr lang="en-US" smtClean="0"/>
              <a:pPr>
                <a:defRPr/>
              </a:pPr>
              <a:t>17</a:t>
            </a:fld>
            <a:endParaRPr lang="en-US"/>
          </a:p>
        </p:txBody>
      </p:sp>
    </p:spTree>
    <p:extLst>
      <p:ext uri="{BB962C8B-B14F-4D97-AF65-F5344CB8AC3E}">
        <p14:creationId xmlns:p14="http://schemas.microsoft.com/office/powerpoint/2010/main" val="27092788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F94D8892-0CCD-DD4A-889A-CC4F75FC80AE}" type="slidenum">
              <a:rPr lang="en-US"/>
              <a:pPr>
                <a:defRPr/>
              </a:pPr>
              <a:t>‹#›</a:t>
            </a:fld>
            <a:endParaRPr lang="en-US" sz="1400"/>
          </a:p>
        </p:txBody>
      </p:sp>
    </p:spTree>
    <p:extLst>
      <p:ext uri="{BB962C8B-B14F-4D97-AF65-F5344CB8AC3E}">
        <p14:creationId xmlns:p14="http://schemas.microsoft.com/office/powerpoint/2010/main" val="34967124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152E7554-3A44-324C-B2D2-05B3841B23D3}" type="slidenum">
              <a:rPr lang="en-US"/>
              <a:pPr>
                <a:defRPr/>
              </a:pPr>
              <a:t>‹#›</a:t>
            </a:fld>
            <a:endParaRPr lang="en-US" sz="1400"/>
          </a:p>
        </p:txBody>
      </p:sp>
    </p:spTree>
    <p:extLst>
      <p:ext uri="{BB962C8B-B14F-4D97-AF65-F5344CB8AC3E}">
        <p14:creationId xmlns:p14="http://schemas.microsoft.com/office/powerpoint/2010/main" val="35086191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2250" y="76200"/>
            <a:ext cx="1962150" cy="60198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76200"/>
            <a:ext cx="5734050" cy="6019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789A5181-E801-2840-9DBD-F7342242ECA0}" type="slidenum">
              <a:rPr lang="en-US"/>
              <a:pPr>
                <a:defRPr/>
              </a:pPr>
              <a:t>‹#›</a:t>
            </a:fld>
            <a:endParaRPr lang="en-US" sz="1400"/>
          </a:p>
        </p:txBody>
      </p:sp>
    </p:spTree>
    <p:extLst>
      <p:ext uri="{BB962C8B-B14F-4D97-AF65-F5344CB8AC3E}">
        <p14:creationId xmlns:p14="http://schemas.microsoft.com/office/powerpoint/2010/main" val="22500944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2716902B-3118-A146-9697-38AA2A874BE2}" type="slidenum">
              <a:rPr lang="en-US"/>
              <a:pPr>
                <a:defRPr/>
              </a:pPr>
              <a:t>‹#›</a:t>
            </a:fld>
            <a:endParaRPr lang="en-US" sz="1400"/>
          </a:p>
        </p:txBody>
      </p:sp>
    </p:spTree>
    <p:extLst>
      <p:ext uri="{BB962C8B-B14F-4D97-AF65-F5344CB8AC3E}">
        <p14:creationId xmlns:p14="http://schemas.microsoft.com/office/powerpoint/2010/main" val="6133993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B694DB8F-5AFF-C04A-9A86-DED66021CFDC}" type="slidenum">
              <a:rPr lang="en-US"/>
              <a:pPr>
                <a:defRPr/>
              </a:pPr>
              <a:t>‹#›</a:t>
            </a:fld>
            <a:endParaRPr lang="en-US" sz="1400"/>
          </a:p>
        </p:txBody>
      </p:sp>
    </p:spTree>
    <p:extLst>
      <p:ext uri="{BB962C8B-B14F-4D97-AF65-F5344CB8AC3E}">
        <p14:creationId xmlns:p14="http://schemas.microsoft.com/office/powerpoint/2010/main" val="5489663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295400"/>
            <a:ext cx="38100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95400"/>
            <a:ext cx="38100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22282504-F411-144B-95D8-B761D9E9B4EF}" type="slidenum">
              <a:rPr lang="en-US"/>
              <a:pPr>
                <a:defRPr/>
              </a:pPr>
              <a:t>‹#›</a:t>
            </a:fld>
            <a:endParaRPr lang="en-US" sz="1400"/>
          </a:p>
        </p:txBody>
      </p:sp>
    </p:spTree>
    <p:extLst>
      <p:ext uri="{BB962C8B-B14F-4D97-AF65-F5344CB8AC3E}">
        <p14:creationId xmlns:p14="http://schemas.microsoft.com/office/powerpoint/2010/main" val="5592566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F79F4921-F826-4847-9514-18B141A502E5}" type="slidenum">
              <a:rPr lang="en-US"/>
              <a:pPr>
                <a:defRPr/>
              </a:pPr>
              <a:t>‹#›</a:t>
            </a:fld>
            <a:endParaRPr lang="en-US" sz="1400"/>
          </a:p>
        </p:txBody>
      </p:sp>
    </p:spTree>
    <p:extLst>
      <p:ext uri="{BB962C8B-B14F-4D97-AF65-F5344CB8AC3E}">
        <p14:creationId xmlns:p14="http://schemas.microsoft.com/office/powerpoint/2010/main" val="8789763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DE83EBB9-89DE-B54D-9A4A-AC43905CACA6}" type="slidenum">
              <a:rPr lang="en-US"/>
              <a:pPr>
                <a:defRPr/>
              </a:pPr>
              <a:t>‹#›</a:t>
            </a:fld>
            <a:endParaRPr lang="en-US" sz="1400"/>
          </a:p>
        </p:txBody>
      </p:sp>
    </p:spTree>
    <p:extLst>
      <p:ext uri="{BB962C8B-B14F-4D97-AF65-F5344CB8AC3E}">
        <p14:creationId xmlns:p14="http://schemas.microsoft.com/office/powerpoint/2010/main" val="13567998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55857EBF-FBB0-3A47-B7CA-B80B266F71B2}" type="slidenum">
              <a:rPr lang="en-US"/>
              <a:pPr>
                <a:defRPr/>
              </a:pPr>
              <a:t>‹#›</a:t>
            </a:fld>
            <a:endParaRPr lang="en-US" sz="1400"/>
          </a:p>
        </p:txBody>
      </p:sp>
    </p:spTree>
    <p:extLst>
      <p:ext uri="{BB962C8B-B14F-4D97-AF65-F5344CB8AC3E}">
        <p14:creationId xmlns:p14="http://schemas.microsoft.com/office/powerpoint/2010/main" val="21933080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E1CE2EC9-DE0A-E64B-A700-DB97FA4FE774}" type="slidenum">
              <a:rPr lang="en-US"/>
              <a:pPr>
                <a:defRPr/>
              </a:pPr>
              <a:t>‹#›</a:t>
            </a:fld>
            <a:endParaRPr lang="en-US" sz="1400"/>
          </a:p>
        </p:txBody>
      </p:sp>
    </p:spTree>
    <p:extLst>
      <p:ext uri="{BB962C8B-B14F-4D97-AF65-F5344CB8AC3E}">
        <p14:creationId xmlns:p14="http://schemas.microsoft.com/office/powerpoint/2010/main" val="40210247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9FC430EA-DAB4-8F4F-9258-96B4AC5A36FB}" type="slidenum">
              <a:rPr lang="en-US"/>
              <a:pPr>
                <a:defRPr/>
              </a:pPr>
              <a:t>‹#›</a:t>
            </a:fld>
            <a:endParaRPr lang="en-US" sz="1400"/>
          </a:p>
        </p:txBody>
      </p:sp>
    </p:spTree>
    <p:extLst>
      <p:ext uri="{BB962C8B-B14F-4D97-AF65-F5344CB8AC3E}">
        <p14:creationId xmlns:p14="http://schemas.microsoft.com/office/powerpoint/2010/main" val="1178756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762000" y="76200"/>
            <a:ext cx="7772400" cy="1143000"/>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685800" y="1295400"/>
            <a:ext cx="7772400" cy="4800600"/>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defRPr sz="1400">
                <a:latin typeface="Arial" charset="0"/>
                <a:ea typeface="ＭＳ Ｐゴシック" charset="-128"/>
                <a:cs typeface="ＭＳ Ｐゴシック" charset="-128"/>
              </a:defRPr>
            </a:lvl1pPr>
          </a:lstStyle>
          <a:p>
            <a:pPr>
              <a:defRPr/>
            </a:pPr>
            <a:endParaRPr lang="en-US"/>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ctr">
              <a:defRPr sz="1400">
                <a:latin typeface="Arial" charset="0"/>
                <a:ea typeface="ＭＳ Ｐゴシック" charset="-128"/>
                <a:cs typeface="ＭＳ Ｐゴシック" charset="-128"/>
              </a:defRPr>
            </a:lvl1pPr>
          </a:lstStyle>
          <a:p>
            <a:pPr>
              <a:defRPr/>
            </a:pPr>
            <a:endParaRPr lang="en-US"/>
          </a:p>
        </p:txBody>
      </p:sp>
      <p:sp>
        <p:nvSpPr>
          <p:cNvPr id="1030" name="Rectangle 6"/>
          <p:cNvSpPr>
            <a:spLocks noGrp="1" noChangeArrowheads="1"/>
          </p:cNvSpPr>
          <p:nvPr>
            <p:ph type="sldNum" sz="quarter" idx="4"/>
          </p:nvPr>
        </p:nvSpPr>
        <p:spPr bwMode="auto">
          <a:xfrm>
            <a:off x="8458200" y="6553200"/>
            <a:ext cx="685800" cy="30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defRPr sz="800"/>
            </a:lvl1pPr>
          </a:lstStyle>
          <a:p>
            <a:pPr>
              <a:defRPr/>
            </a:pPr>
            <a:fld id="{D730983A-0103-BC41-ACA5-CC52A0013799}" type="slidenum">
              <a:rPr lang="en-US"/>
              <a:pPr>
                <a:defRPr/>
              </a:pPr>
              <a:t>‹#›</a:t>
            </a:fld>
            <a:endParaRPr lang="en-US" sz="140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eaLnBrk="0" fontAlgn="base" hangingPunct="0">
        <a:spcBef>
          <a:spcPct val="0"/>
        </a:spcBef>
        <a:spcAft>
          <a:spcPct val="0"/>
        </a:spcAft>
        <a:defRPr sz="3600">
          <a:solidFill>
            <a:schemeClr val="tx2"/>
          </a:solidFill>
          <a:latin typeface="+mj-lt"/>
          <a:ea typeface="+mj-ea"/>
          <a:cs typeface="+mj-cs"/>
        </a:defRPr>
      </a:lvl1pPr>
      <a:lvl2pPr algn="ctr" rtl="0" eaLnBrk="0" fontAlgn="base" hangingPunct="0">
        <a:spcBef>
          <a:spcPct val="0"/>
        </a:spcBef>
        <a:spcAft>
          <a:spcPct val="0"/>
        </a:spcAft>
        <a:defRPr sz="3600">
          <a:solidFill>
            <a:schemeClr val="tx2"/>
          </a:solidFill>
          <a:latin typeface="Arial" charset="0"/>
          <a:ea typeface="ＭＳ Ｐゴシック" charset="-128"/>
          <a:cs typeface="ＭＳ Ｐゴシック" charset="-128"/>
        </a:defRPr>
      </a:lvl2pPr>
      <a:lvl3pPr algn="ctr" rtl="0" eaLnBrk="0" fontAlgn="base" hangingPunct="0">
        <a:spcBef>
          <a:spcPct val="0"/>
        </a:spcBef>
        <a:spcAft>
          <a:spcPct val="0"/>
        </a:spcAft>
        <a:defRPr sz="3600">
          <a:solidFill>
            <a:schemeClr val="tx2"/>
          </a:solidFill>
          <a:latin typeface="Arial" charset="0"/>
          <a:ea typeface="ＭＳ Ｐゴシック" charset="-128"/>
          <a:cs typeface="ＭＳ Ｐゴシック" charset="-128"/>
        </a:defRPr>
      </a:lvl3pPr>
      <a:lvl4pPr algn="ctr" rtl="0" eaLnBrk="0" fontAlgn="base" hangingPunct="0">
        <a:spcBef>
          <a:spcPct val="0"/>
        </a:spcBef>
        <a:spcAft>
          <a:spcPct val="0"/>
        </a:spcAft>
        <a:defRPr sz="3600">
          <a:solidFill>
            <a:schemeClr val="tx2"/>
          </a:solidFill>
          <a:latin typeface="Arial" charset="0"/>
          <a:ea typeface="ＭＳ Ｐゴシック" charset="-128"/>
          <a:cs typeface="ＭＳ Ｐゴシック" charset="-128"/>
        </a:defRPr>
      </a:lvl4pPr>
      <a:lvl5pPr algn="ctr" rtl="0" eaLnBrk="0" fontAlgn="base" hangingPunct="0">
        <a:spcBef>
          <a:spcPct val="0"/>
        </a:spcBef>
        <a:spcAft>
          <a:spcPct val="0"/>
        </a:spcAft>
        <a:defRPr sz="3600">
          <a:solidFill>
            <a:schemeClr val="tx2"/>
          </a:solidFill>
          <a:latin typeface="Arial" charset="0"/>
          <a:ea typeface="ＭＳ Ｐゴシック" charset="-128"/>
          <a:cs typeface="ＭＳ Ｐゴシック" charset="-128"/>
        </a:defRPr>
      </a:lvl5pPr>
      <a:lvl6pPr marL="457200" algn="ctr" rtl="0" fontAlgn="base">
        <a:spcBef>
          <a:spcPct val="0"/>
        </a:spcBef>
        <a:spcAft>
          <a:spcPct val="0"/>
        </a:spcAft>
        <a:defRPr sz="3600">
          <a:solidFill>
            <a:schemeClr val="tx2"/>
          </a:solidFill>
          <a:latin typeface="Arial" charset="0"/>
          <a:ea typeface="ＭＳ Ｐゴシック" charset="-128"/>
          <a:cs typeface="ＭＳ Ｐゴシック" charset="-128"/>
        </a:defRPr>
      </a:lvl6pPr>
      <a:lvl7pPr marL="914400" algn="ctr" rtl="0" fontAlgn="base">
        <a:spcBef>
          <a:spcPct val="0"/>
        </a:spcBef>
        <a:spcAft>
          <a:spcPct val="0"/>
        </a:spcAft>
        <a:defRPr sz="3600">
          <a:solidFill>
            <a:schemeClr val="tx2"/>
          </a:solidFill>
          <a:latin typeface="Arial" charset="0"/>
          <a:ea typeface="ＭＳ Ｐゴシック" charset="-128"/>
          <a:cs typeface="ＭＳ Ｐゴシック" charset="-128"/>
        </a:defRPr>
      </a:lvl7pPr>
      <a:lvl8pPr marL="1371600" algn="ctr" rtl="0" fontAlgn="base">
        <a:spcBef>
          <a:spcPct val="0"/>
        </a:spcBef>
        <a:spcAft>
          <a:spcPct val="0"/>
        </a:spcAft>
        <a:defRPr sz="3600">
          <a:solidFill>
            <a:schemeClr val="tx2"/>
          </a:solidFill>
          <a:latin typeface="Arial" charset="0"/>
          <a:ea typeface="ＭＳ Ｐゴシック" charset="-128"/>
          <a:cs typeface="ＭＳ Ｐゴシック" charset="-128"/>
        </a:defRPr>
      </a:lvl8pPr>
      <a:lvl9pPr marL="1828800" algn="ctr" rtl="0" fontAlgn="base">
        <a:spcBef>
          <a:spcPct val="0"/>
        </a:spcBef>
        <a:spcAft>
          <a:spcPct val="0"/>
        </a:spcAft>
        <a:defRPr sz="3600">
          <a:solidFill>
            <a:schemeClr val="tx2"/>
          </a:solidFill>
          <a:latin typeface="Arial" charset="0"/>
          <a:ea typeface="ＭＳ Ｐゴシック" charset="-128"/>
          <a:cs typeface="ＭＳ Ｐゴシック" charset="-128"/>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ea typeface="+mn-ea"/>
        </a:defRPr>
      </a:lvl2pPr>
      <a:lvl3pPr marL="1143000" indent="-228600" algn="l" rtl="0" eaLnBrk="0" fontAlgn="base" hangingPunct="0">
        <a:spcBef>
          <a:spcPct val="20000"/>
        </a:spcBef>
        <a:spcAft>
          <a:spcPct val="0"/>
        </a:spcAft>
        <a:buChar char="•"/>
        <a:defRPr>
          <a:solidFill>
            <a:schemeClr val="tx1"/>
          </a:solidFill>
          <a:latin typeface="+mn-lt"/>
          <a:ea typeface="+mn-ea"/>
        </a:defRPr>
      </a:lvl3pPr>
      <a:lvl4pPr marL="1600200" indent="-228600" algn="l" rtl="0" eaLnBrk="0" fontAlgn="base" hangingPunct="0">
        <a:spcBef>
          <a:spcPct val="20000"/>
        </a:spcBef>
        <a:spcAft>
          <a:spcPct val="0"/>
        </a:spcAft>
        <a:buChar char="–"/>
        <a:defRPr>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8.emf"/></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8.emf"/></Relationships>
</file>

<file path=ppt/slides/_rels/slide15.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2.jpeg"/></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8.tif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8.tiff"/><Relationship Id="rId5" Type="http://schemas.openxmlformats.org/officeDocument/2006/relationships/image" Target="../media/image7.tiff"/><Relationship Id="rId4" Type="http://schemas.openxmlformats.org/officeDocument/2006/relationships/image" Target="../media/image6.tiff"/></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hyperlink" Target="https://en.wikipedia.org/wiki/Th&#233;venin%27s_theorem"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350824-F84D-2DA1-F80A-63AF2A764381}"/>
              </a:ext>
            </a:extLst>
          </p:cNvPr>
          <p:cNvSpPr>
            <a:spLocks noGrp="1"/>
          </p:cNvSpPr>
          <p:nvPr>
            <p:ph type="ctrTitle"/>
          </p:nvPr>
        </p:nvSpPr>
        <p:spPr/>
        <p:txBody>
          <a:bodyPr/>
          <a:lstStyle/>
          <a:p>
            <a:r>
              <a:rPr lang="en-US" dirty="0"/>
              <a:t>Electronic Design </a:t>
            </a:r>
          </a:p>
        </p:txBody>
      </p:sp>
      <p:sp>
        <p:nvSpPr>
          <p:cNvPr id="3" name="Subtitle 2">
            <a:extLst>
              <a:ext uri="{FF2B5EF4-FFF2-40B4-BE49-F238E27FC236}">
                <a16:creationId xmlns:a16="http://schemas.microsoft.com/office/drawing/2014/main" id="{324F982F-97F3-1185-C4BA-67DD07CAA9FF}"/>
              </a:ext>
            </a:extLst>
          </p:cNvPr>
          <p:cNvSpPr>
            <a:spLocks noGrp="1"/>
          </p:cNvSpPr>
          <p:nvPr>
            <p:ph type="subTitle" idx="1"/>
          </p:nvPr>
        </p:nvSpPr>
        <p:spPr/>
        <p:txBody>
          <a:bodyPr/>
          <a:lstStyle/>
          <a:p>
            <a:r>
              <a:rPr lang="en-US" dirty="0"/>
              <a:t>2b – throwing you in the pool to teach you to swim!</a:t>
            </a:r>
          </a:p>
        </p:txBody>
      </p:sp>
      <p:pic>
        <p:nvPicPr>
          <p:cNvPr id="10242" name="Picture 2" descr="Why It is Never Too Late to Learn How to Swim | SwimJim">
            <a:extLst>
              <a:ext uri="{FF2B5EF4-FFF2-40B4-BE49-F238E27FC236}">
                <a16:creationId xmlns:a16="http://schemas.microsoft.com/office/drawing/2014/main" id="{5CF5F143-F54A-676A-27E4-9B1D18EBDD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5600" y="76200"/>
            <a:ext cx="3429000" cy="228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62731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C4D77AC-2E3D-E24E-80C8-9D0FAC28A5E3}"/>
              </a:ext>
            </a:extLst>
          </p:cNvPr>
          <p:cNvPicPr>
            <a:picLocks noChangeAspect="1"/>
          </p:cNvPicPr>
          <p:nvPr/>
        </p:nvPicPr>
        <p:blipFill>
          <a:blip r:embed="rId2"/>
          <a:stretch>
            <a:fillRect/>
          </a:stretch>
        </p:blipFill>
        <p:spPr>
          <a:xfrm>
            <a:off x="2827283" y="2712866"/>
            <a:ext cx="6316717" cy="4230113"/>
          </a:xfrm>
          <a:prstGeom prst="rect">
            <a:avLst/>
          </a:prstGeom>
        </p:spPr>
      </p:pic>
      <p:sp>
        <p:nvSpPr>
          <p:cNvPr id="2" name="Title 1">
            <a:extLst>
              <a:ext uri="{FF2B5EF4-FFF2-40B4-BE49-F238E27FC236}">
                <a16:creationId xmlns:a16="http://schemas.microsoft.com/office/drawing/2014/main" id="{D95F9C82-2118-144C-81A4-CAAA3DD329AD}"/>
              </a:ext>
            </a:extLst>
          </p:cNvPr>
          <p:cNvSpPr>
            <a:spLocks noGrp="1"/>
          </p:cNvSpPr>
          <p:nvPr>
            <p:ph type="title"/>
          </p:nvPr>
        </p:nvSpPr>
        <p:spPr/>
        <p:txBody>
          <a:bodyPr/>
          <a:lstStyle/>
          <a:p>
            <a:r>
              <a:rPr lang="en-US" dirty="0"/>
              <a:t>Solderless breadboards</a:t>
            </a:r>
          </a:p>
        </p:txBody>
      </p:sp>
      <p:sp>
        <p:nvSpPr>
          <p:cNvPr id="3" name="Content Placeholder 2">
            <a:extLst>
              <a:ext uri="{FF2B5EF4-FFF2-40B4-BE49-F238E27FC236}">
                <a16:creationId xmlns:a16="http://schemas.microsoft.com/office/drawing/2014/main" id="{75FB479A-9EBB-B348-8A42-5B165638FA1E}"/>
              </a:ext>
            </a:extLst>
          </p:cNvPr>
          <p:cNvSpPr>
            <a:spLocks noGrp="1"/>
          </p:cNvSpPr>
          <p:nvPr>
            <p:ph idx="1"/>
          </p:nvPr>
        </p:nvSpPr>
        <p:spPr>
          <a:xfrm>
            <a:off x="457200" y="1417638"/>
            <a:ext cx="8229600" cy="4525963"/>
          </a:xfrm>
        </p:spPr>
        <p:txBody>
          <a:bodyPr>
            <a:normAutofit fontScale="85000" lnSpcReduction="10000"/>
          </a:bodyPr>
          <a:lstStyle/>
          <a:p>
            <a:r>
              <a:rPr lang="en-US" sz="2400" dirty="0"/>
              <a:t>A quick way to connect small components</a:t>
            </a:r>
          </a:p>
          <a:p>
            <a:r>
              <a:rPr lang="en-US" sz="2400" dirty="0"/>
              <a:t>Not as reliable as solder, but are much faster</a:t>
            </a:r>
          </a:p>
          <a:p>
            <a:r>
              <a:rPr lang="en-US" sz="2400" dirty="0"/>
              <a:t>Problematic at high frequencies and high currents</a:t>
            </a:r>
          </a:p>
          <a:p>
            <a:r>
              <a:rPr lang="en-US" sz="2400" dirty="0"/>
              <a:t>Common mistake is placing a component </a:t>
            </a:r>
            <a:r>
              <a:rPr lang="en-US" dirty="0"/>
              <a:t>in</a:t>
            </a:r>
            <a:r>
              <a:rPr lang="en-US" sz="2400" dirty="0"/>
              <a:t> a row, which shorts its</a:t>
            </a:r>
            <a:br>
              <a:rPr lang="en-US" sz="2400" dirty="0"/>
            </a:br>
            <a:r>
              <a:rPr lang="en-US" sz="2400" dirty="0"/>
              <a:t>leads</a:t>
            </a:r>
          </a:p>
          <a:p>
            <a:r>
              <a:rPr lang="en-US" sz="2400" dirty="0"/>
              <a:t>Connected are: </a:t>
            </a:r>
            <a:br>
              <a:rPr lang="en-US" sz="2400" dirty="0"/>
            </a:br>
            <a:r>
              <a:rPr lang="en-US" sz="2400" dirty="0"/>
              <a:t>a-e, f-j, and the 2</a:t>
            </a:r>
            <a:br>
              <a:rPr lang="en-US" sz="2400" dirty="0"/>
            </a:br>
            <a:r>
              <a:rPr lang="en-US" sz="2400" dirty="0"/>
              <a:t>pairs of strips next</a:t>
            </a:r>
            <a:br>
              <a:rPr lang="en-US" sz="2400" dirty="0"/>
            </a:br>
            <a:r>
              <a:rPr lang="en-US" sz="2400" dirty="0"/>
              <a:t>to red and blue </a:t>
            </a:r>
            <a:br>
              <a:rPr lang="en-US" sz="2400" dirty="0"/>
            </a:br>
            <a:r>
              <a:rPr lang="en-US" sz="2400" dirty="0"/>
              <a:t>Note that the 2 reds</a:t>
            </a:r>
            <a:br>
              <a:rPr lang="en-US" sz="2400" dirty="0"/>
            </a:br>
            <a:r>
              <a:rPr lang="en-US" sz="2400" dirty="0"/>
              <a:t>and 2 blue columns</a:t>
            </a:r>
            <a:br>
              <a:rPr lang="en-US" sz="2400" dirty="0"/>
            </a:br>
            <a:r>
              <a:rPr lang="en-US" sz="2400" dirty="0"/>
              <a:t>are NOT connected</a:t>
            </a:r>
            <a:br>
              <a:rPr lang="en-US" sz="2400" dirty="0"/>
            </a:br>
            <a:r>
              <a:rPr lang="en-US" sz="2400" dirty="0"/>
              <a:t>to each other </a:t>
            </a:r>
            <a:r>
              <a:rPr lang="en-US" sz="2400" i="1" dirty="0"/>
              <a:t>unless</a:t>
            </a:r>
            <a:br>
              <a:rPr lang="en-US" sz="2400" i="1" dirty="0"/>
            </a:br>
            <a:r>
              <a:rPr lang="en-US" sz="2400" dirty="0"/>
              <a:t>you put a jumper wire</a:t>
            </a:r>
            <a:br>
              <a:rPr lang="en-US" sz="2400" dirty="0"/>
            </a:br>
            <a:r>
              <a:rPr lang="en-US" sz="2400" dirty="0"/>
              <a:t>between them</a:t>
            </a:r>
          </a:p>
        </p:txBody>
      </p:sp>
    </p:spTree>
    <p:extLst>
      <p:ext uri="{BB962C8B-B14F-4D97-AF65-F5344CB8AC3E}">
        <p14:creationId xmlns:p14="http://schemas.microsoft.com/office/powerpoint/2010/main" val="2574832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2"/>
          <p:cNvSpPr>
            <a:spLocks noGrp="1" noChangeArrowheads="1"/>
          </p:cNvSpPr>
          <p:nvPr>
            <p:ph type="title"/>
          </p:nvPr>
        </p:nvSpPr>
        <p:spPr>
          <a:xfrm>
            <a:off x="762000" y="-304800"/>
            <a:ext cx="7772400" cy="1371600"/>
          </a:xfrm>
        </p:spPr>
        <p:txBody>
          <a:bodyPr/>
          <a:lstStyle/>
          <a:p>
            <a:r>
              <a:rPr lang="en-US" dirty="0">
                <a:latin typeface="Arial" charset="0"/>
                <a:ea typeface="ＭＳ Ｐゴシック" charset="0"/>
                <a:cs typeface="ＭＳ Ｐゴシック" charset="0"/>
              </a:rPr>
              <a:t>Preparing the wall wart</a:t>
            </a:r>
          </a:p>
        </p:txBody>
      </p:sp>
      <p:sp>
        <p:nvSpPr>
          <p:cNvPr id="16386" name="Rectangle 3"/>
          <p:cNvSpPr>
            <a:spLocks noGrp="1" noChangeArrowheads="1"/>
          </p:cNvSpPr>
          <p:nvPr>
            <p:ph type="body" idx="1"/>
          </p:nvPr>
        </p:nvSpPr>
        <p:spPr>
          <a:xfrm>
            <a:off x="685800" y="699371"/>
            <a:ext cx="8077200" cy="4800600"/>
          </a:xfrm>
        </p:spPr>
        <p:txBody>
          <a:bodyPr/>
          <a:lstStyle/>
          <a:p>
            <a:pPr lvl="5"/>
            <a:endParaRPr lang="en-US" sz="1800" dirty="0">
              <a:latin typeface="Arial" charset="0"/>
              <a:ea typeface="ＭＳ Ｐゴシック" charset="0"/>
              <a:cs typeface="ＭＳ Ｐゴシック" charset="0"/>
            </a:endParaRPr>
          </a:p>
          <a:p>
            <a:pPr marL="800100" lvl="1" indent="-342900">
              <a:buFont typeface="+mj-lt"/>
              <a:buAutoNum type="arabicPeriod"/>
            </a:pPr>
            <a:r>
              <a:rPr lang="en-US" sz="1800" dirty="0">
                <a:latin typeface="Arial" charset="0"/>
                <a:ea typeface="ＭＳ Ｐゴシック" charset="0"/>
                <a:cs typeface="ＭＳ Ｐゴシック" charset="0"/>
              </a:rPr>
              <a:t>Cut the connector with ~8” of cord off the end of the wall wart – you’ll need this wire and plug later (8.5” = width of a sheet of paper)</a:t>
            </a:r>
          </a:p>
          <a:p>
            <a:pPr marL="800100" lvl="1" indent="-342900">
              <a:buFont typeface="+mj-lt"/>
              <a:buAutoNum type="arabicPeriod"/>
            </a:pPr>
            <a:r>
              <a:rPr lang="en-US" sz="1800" dirty="0">
                <a:latin typeface="Arial" charset="0"/>
                <a:ea typeface="ＭＳ Ｐゴシック" charset="0"/>
                <a:cs typeface="ＭＳ Ｐゴシック" charset="0"/>
              </a:rPr>
              <a:t>Spread the 2 wires apart, cut one ~1/4” (6mm) shorter than the other, and strip 1/8” (3mm) of insulation off each wire</a:t>
            </a:r>
          </a:p>
          <a:p>
            <a:pPr marL="800100" lvl="1" indent="-342900">
              <a:buFont typeface="+mj-lt"/>
              <a:buAutoNum type="arabicPeriod"/>
            </a:pPr>
            <a:r>
              <a:rPr lang="en-US" sz="1800" dirty="0">
                <a:latin typeface="Arial" charset="0"/>
                <a:ea typeface="ＭＳ Ｐゴシック" charset="0"/>
                <a:cs typeface="ＭＳ Ｐゴシック" charset="0"/>
              </a:rPr>
              <a:t>Solder 1/4” (6mm) of solid wire (e.g., a resistor lead) to each end</a:t>
            </a:r>
          </a:p>
          <a:p>
            <a:pPr marL="800100" lvl="1" indent="-342900">
              <a:buFont typeface="+mj-lt"/>
              <a:buAutoNum type="arabicPeriod"/>
            </a:pPr>
            <a:r>
              <a:rPr lang="en-US" sz="1800" dirty="0">
                <a:latin typeface="Arial" charset="0"/>
                <a:ea typeface="ＭＳ Ｐゴシック" charset="0"/>
                <a:cs typeface="ＭＳ Ｐゴシック" charset="0"/>
              </a:rPr>
              <a:t>Plug in and measure the voltage between the wires, noting the polarity – is the long one positive or negative relative to the short one?</a:t>
            </a:r>
          </a:p>
          <a:p>
            <a:pPr lvl="2"/>
            <a:r>
              <a:rPr lang="en-US" sz="1600" dirty="0">
                <a:latin typeface="Arial" charset="0"/>
                <a:ea typeface="ＭＳ Ｐゴシック" charset="0"/>
                <a:cs typeface="ＭＳ Ｐゴシック" charset="0"/>
              </a:rPr>
              <a:t>This is called </a:t>
            </a:r>
            <a:r>
              <a:rPr lang="en-US" sz="1600" dirty="0" err="1">
                <a:latin typeface="Arial" charset="0"/>
                <a:ea typeface="ＭＳ Ｐゴシック" charset="0"/>
                <a:cs typeface="ＭＳ Ｐゴシック" charset="0"/>
              </a:rPr>
              <a:t>V</a:t>
            </a:r>
            <a:r>
              <a:rPr lang="en-US" sz="1600" baseline="-25000" dirty="0" err="1">
                <a:latin typeface="Arial" charset="0"/>
                <a:ea typeface="ＭＳ Ｐゴシック" charset="0"/>
                <a:cs typeface="ＭＳ Ｐゴシック" charset="0"/>
              </a:rPr>
              <a:t>thevenin</a:t>
            </a:r>
            <a:r>
              <a:rPr lang="en-US" sz="1600" dirty="0">
                <a:latin typeface="Arial" charset="0"/>
                <a:ea typeface="ＭＳ Ｐゴシック" charset="0"/>
                <a:cs typeface="ＭＳ Ｐゴシック" charset="0"/>
              </a:rPr>
              <a:t>, or the “open circuit voltage” </a:t>
            </a:r>
          </a:p>
        </p:txBody>
      </p:sp>
      <p:pic>
        <p:nvPicPr>
          <p:cNvPr id="2" name="Picture 1">
            <a:extLst>
              <a:ext uri="{FF2B5EF4-FFF2-40B4-BE49-F238E27FC236}">
                <a16:creationId xmlns:a16="http://schemas.microsoft.com/office/drawing/2014/main" id="{DECE3D4C-8759-0343-BC77-D12BA106BD94}"/>
              </a:ext>
            </a:extLst>
          </p:cNvPr>
          <p:cNvPicPr>
            <a:picLocks noChangeAspect="1"/>
          </p:cNvPicPr>
          <p:nvPr/>
        </p:nvPicPr>
        <p:blipFill>
          <a:blip r:embed="rId3"/>
          <a:stretch>
            <a:fillRect/>
          </a:stretch>
        </p:blipFill>
        <p:spPr>
          <a:xfrm>
            <a:off x="4724400" y="3871900"/>
            <a:ext cx="4178300" cy="2846400"/>
          </a:xfrm>
          <a:prstGeom prst="rect">
            <a:avLst/>
          </a:prstGeom>
        </p:spPr>
      </p:pic>
      <p:cxnSp>
        <p:nvCxnSpPr>
          <p:cNvPr id="5" name="Straight Connector 4">
            <a:extLst>
              <a:ext uri="{FF2B5EF4-FFF2-40B4-BE49-F238E27FC236}">
                <a16:creationId xmlns:a16="http://schemas.microsoft.com/office/drawing/2014/main" id="{22666E3A-1327-A841-8496-182AEC1BCFB6}"/>
              </a:ext>
            </a:extLst>
          </p:cNvPr>
          <p:cNvCxnSpPr/>
          <p:nvPr/>
        </p:nvCxnSpPr>
        <p:spPr bwMode="auto">
          <a:xfrm>
            <a:off x="7162800" y="6477000"/>
            <a:ext cx="914400" cy="0"/>
          </a:xfrm>
          <a:prstGeom prst="line">
            <a:avLst/>
          </a:prstGeom>
          <a:solidFill>
            <a:schemeClr val="accent1"/>
          </a:solidFill>
          <a:ln w="19050" cap="flat" cmpd="sng" algn="ctr">
            <a:solidFill>
              <a:schemeClr val="tx1"/>
            </a:solidFill>
            <a:prstDash val="solid"/>
            <a:round/>
            <a:headEnd type="none" w="med" len="med"/>
            <a:tailEnd type="none" w="med" len="med"/>
          </a:ln>
          <a:effectLst/>
        </p:spPr>
      </p:cxnSp>
      <p:sp>
        <p:nvSpPr>
          <p:cNvPr id="6" name="TextBox 5">
            <a:extLst>
              <a:ext uri="{FF2B5EF4-FFF2-40B4-BE49-F238E27FC236}">
                <a16:creationId xmlns:a16="http://schemas.microsoft.com/office/drawing/2014/main" id="{0EDA59B0-B1A4-7F41-8B19-D892B3CB0376}"/>
              </a:ext>
            </a:extLst>
          </p:cNvPr>
          <p:cNvSpPr txBox="1"/>
          <p:nvPr/>
        </p:nvSpPr>
        <p:spPr>
          <a:xfrm>
            <a:off x="7467600" y="6448661"/>
            <a:ext cx="762000" cy="369332"/>
          </a:xfrm>
          <a:prstGeom prst="rect">
            <a:avLst/>
          </a:prstGeom>
          <a:noFill/>
        </p:spPr>
        <p:txBody>
          <a:bodyPr wrap="square" rtlCol="0">
            <a:spAutoFit/>
          </a:bodyPr>
          <a:lstStyle/>
          <a:p>
            <a:r>
              <a:rPr lang="en-US" sz="1800" dirty="0"/>
              <a:t>¼”</a:t>
            </a:r>
          </a:p>
        </p:txBody>
      </p:sp>
    </p:spTree>
    <p:extLst>
      <p:ext uri="{BB962C8B-B14F-4D97-AF65-F5344CB8AC3E}">
        <p14:creationId xmlns:p14="http://schemas.microsoft.com/office/powerpoint/2010/main" val="17026794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Measuring V</a:t>
            </a:r>
            <a:r>
              <a:rPr lang="en-US" baseline="-25000" dirty="0"/>
              <a:t>th</a:t>
            </a:r>
            <a:r>
              <a:rPr lang="en-US" dirty="0"/>
              <a:t> and </a:t>
            </a:r>
            <a:r>
              <a:rPr lang="en-US" dirty="0" err="1"/>
              <a:t>R</a:t>
            </a:r>
            <a:r>
              <a:rPr lang="en-US" baseline="-25000" dirty="0" err="1">
                <a:latin typeface="Arial" charset="0"/>
                <a:ea typeface="ＭＳ Ｐゴシック" charset="0"/>
              </a:rPr>
              <a:t>th</a:t>
            </a:r>
            <a:endParaRPr lang="en-US" baseline="-25000" dirty="0"/>
          </a:p>
        </p:txBody>
      </p:sp>
      <p:sp>
        <p:nvSpPr>
          <p:cNvPr id="3" name="Content Placeholder 2"/>
          <p:cNvSpPr>
            <a:spLocks noGrp="1"/>
          </p:cNvSpPr>
          <p:nvPr>
            <p:ph idx="1"/>
          </p:nvPr>
        </p:nvSpPr>
        <p:spPr>
          <a:xfrm>
            <a:off x="533400" y="4267200"/>
            <a:ext cx="7772400" cy="3733800"/>
          </a:xfrm>
        </p:spPr>
        <p:txBody>
          <a:bodyPr/>
          <a:lstStyle/>
          <a:p>
            <a:endParaRPr lang="en-US" sz="2200" baseline="-25000" dirty="0"/>
          </a:p>
          <a:p>
            <a:endParaRPr lang="en-US" sz="2200" baseline="-25000" dirty="0"/>
          </a:p>
        </p:txBody>
      </p:sp>
      <p:sp>
        <p:nvSpPr>
          <p:cNvPr id="35" name="TextBox 34"/>
          <p:cNvSpPr txBox="1"/>
          <p:nvPr/>
        </p:nvSpPr>
        <p:spPr>
          <a:xfrm>
            <a:off x="762000" y="1143000"/>
            <a:ext cx="7543800" cy="1446550"/>
          </a:xfrm>
          <a:prstGeom prst="rect">
            <a:avLst/>
          </a:prstGeom>
          <a:noFill/>
        </p:spPr>
        <p:txBody>
          <a:bodyPr wrap="square" rtlCol="0">
            <a:spAutoFit/>
          </a:bodyPr>
          <a:lstStyle/>
          <a:p>
            <a:pPr marL="342900" indent="-342900">
              <a:buFont typeface="Arial" panose="020B0604020202020204" pitchFamily="34" charset="0"/>
              <a:buChar char="•"/>
            </a:pPr>
            <a:r>
              <a:rPr lang="en-US" sz="2200" dirty="0"/>
              <a:t>V</a:t>
            </a:r>
            <a:r>
              <a:rPr lang="en-US" sz="2200" baseline="-25000" dirty="0"/>
              <a:t>th</a:t>
            </a:r>
            <a:r>
              <a:rPr lang="en-US" sz="2200" dirty="0"/>
              <a:t> = </a:t>
            </a:r>
            <a:r>
              <a:rPr lang="en-US" sz="2200" dirty="0" err="1"/>
              <a:t>V</a:t>
            </a:r>
            <a:r>
              <a:rPr lang="en-US" sz="2200" baseline="-25000" dirty="0" err="1"/>
              <a:t>open</a:t>
            </a:r>
            <a:r>
              <a:rPr lang="en-US" sz="2200" baseline="-25000" dirty="0"/>
              <a:t> circuit</a:t>
            </a:r>
            <a:r>
              <a:rPr lang="en-US" sz="2200" dirty="0"/>
              <a:t> so make sure the leads aren’t shorting (touching), plug the wall wart in, and set the meter to VDC</a:t>
            </a:r>
          </a:p>
          <a:p>
            <a:endParaRPr lang="en-US" sz="2200" dirty="0"/>
          </a:p>
        </p:txBody>
      </p:sp>
    </p:spTree>
    <p:extLst>
      <p:ext uri="{BB962C8B-B14F-4D97-AF65-F5344CB8AC3E}">
        <p14:creationId xmlns:p14="http://schemas.microsoft.com/office/powerpoint/2010/main" val="35764654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 name="Straight Connector 30"/>
          <p:cNvCxnSpPr/>
          <p:nvPr/>
        </p:nvCxnSpPr>
        <p:spPr bwMode="auto">
          <a:xfrm flipV="1">
            <a:off x="5334000" y="3048000"/>
            <a:ext cx="0" cy="914400"/>
          </a:xfrm>
          <a:prstGeom prst="line">
            <a:avLst/>
          </a:prstGeom>
          <a:solidFill>
            <a:schemeClr val="accent1"/>
          </a:solidFill>
          <a:ln w="28575" cap="flat" cmpd="sng" algn="ctr">
            <a:solidFill>
              <a:schemeClr val="tx1"/>
            </a:solidFill>
            <a:prstDash val="solid"/>
            <a:round/>
            <a:headEnd type="none" w="med" len="med"/>
            <a:tailEnd type="none" w="med" len="med"/>
          </a:ln>
          <a:effectLst/>
        </p:spPr>
      </p:cxnSp>
      <p:sp>
        <p:nvSpPr>
          <p:cNvPr id="2" name="Title 1"/>
          <p:cNvSpPr>
            <a:spLocks noGrp="1"/>
          </p:cNvSpPr>
          <p:nvPr>
            <p:ph type="title"/>
          </p:nvPr>
        </p:nvSpPr>
        <p:spPr/>
        <p:txBody>
          <a:bodyPr/>
          <a:lstStyle/>
          <a:p>
            <a:r>
              <a:rPr lang="en-US" dirty="0"/>
              <a:t>Measuring </a:t>
            </a:r>
            <a:r>
              <a:rPr lang="en-US" dirty="0" err="1"/>
              <a:t>R</a:t>
            </a:r>
            <a:r>
              <a:rPr lang="en-US" baseline="-25000" dirty="0" err="1"/>
              <a:t>Th</a:t>
            </a:r>
            <a:endParaRPr lang="en-US" baseline="-25000" dirty="0"/>
          </a:p>
        </p:txBody>
      </p:sp>
      <p:sp>
        <p:nvSpPr>
          <p:cNvPr id="3" name="Content Placeholder 2"/>
          <p:cNvSpPr>
            <a:spLocks noGrp="1"/>
          </p:cNvSpPr>
          <p:nvPr>
            <p:ph idx="1"/>
          </p:nvPr>
        </p:nvSpPr>
        <p:spPr>
          <a:xfrm>
            <a:off x="533400" y="4267200"/>
            <a:ext cx="7772400" cy="3733800"/>
          </a:xfrm>
        </p:spPr>
        <p:txBody>
          <a:bodyPr/>
          <a:lstStyle/>
          <a:p>
            <a:r>
              <a:rPr lang="en-US" sz="2200" dirty="0"/>
              <a:t>First assume </a:t>
            </a:r>
            <a:r>
              <a:rPr lang="en-US" sz="2200" dirty="0" err="1"/>
              <a:t>R</a:t>
            </a:r>
            <a:r>
              <a:rPr lang="en-US" sz="2200" baseline="-25000" dirty="0" err="1"/>
              <a:t>th</a:t>
            </a:r>
            <a:r>
              <a:rPr lang="en-US" sz="2200" dirty="0"/>
              <a:t> = 0 and choose R</a:t>
            </a:r>
            <a:r>
              <a:rPr lang="en-US" sz="2200" baseline="-25000" dirty="0"/>
              <a:t>L</a:t>
            </a:r>
            <a:r>
              <a:rPr lang="en-US" sz="2200" dirty="0"/>
              <a:t> = V</a:t>
            </a:r>
            <a:r>
              <a:rPr lang="en-US" sz="2200" baseline="-25000" dirty="0"/>
              <a:t>th</a:t>
            </a:r>
            <a:r>
              <a:rPr lang="en-US" sz="2200" dirty="0"/>
              <a:t> /</a:t>
            </a:r>
            <a:r>
              <a:rPr lang="en-US" sz="2200" dirty="0" err="1"/>
              <a:t>i</a:t>
            </a:r>
            <a:r>
              <a:rPr lang="en-US" sz="2200" baseline="-25000" dirty="0" err="1"/>
              <a:t>LED</a:t>
            </a:r>
            <a:r>
              <a:rPr lang="en-US" sz="2200" dirty="0"/>
              <a:t> (why??)</a:t>
            </a:r>
          </a:p>
          <a:p>
            <a:r>
              <a:rPr lang="en-US" sz="2200" dirty="0"/>
              <a:t>Connect R</a:t>
            </a:r>
            <a:r>
              <a:rPr lang="en-US" sz="2200" baseline="-25000" dirty="0"/>
              <a:t>L</a:t>
            </a:r>
            <a:r>
              <a:rPr lang="en-US" sz="2200" dirty="0"/>
              <a:t> to the power supply and measure V</a:t>
            </a:r>
            <a:r>
              <a:rPr lang="en-US" sz="2200" baseline="-25000" dirty="0"/>
              <a:t>L</a:t>
            </a:r>
            <a:r>
              <a:rPr lang="en-US" sz="2200" dirty="0"/>
              <a:t>. </a:t>
            </a:r>
          </a:p>
          <a:p>
            <a:r>
              <a:rPr lang="en-US" sz="2200" dirty="0" err="1"/>
              <a:t>R</a:t>
            </a:r>
            <a:r>
              <a:rPr lang="en-US" sz="2200" baseline="-25000" dirty="0" err="1"/>
              <a:t>th</a:t>
            </a:r>
            <a:r>
              <a:rPr lang="en-US" sz="2200" dirty="0"/>
              <a:t> and R</a:t>
            </a:r>
            <a:r>
              <a:rPr lang="en-US" sz="2200" baseline="-25000" dirty="0"/>
              <a:t>L</a:t>
            </a:r>
            <a:r>
              <a:rPr lang="en-US" sz="2200" dirty="0"/>
              <a:t> divide V</a:t>
            </a:r>
            <a:r>
              <a:rPr lang="en-US" sz="2200" baseline="-25000" dirty="0"/>
              <a:t>th</a:t>
            </a:r>
            <a:r>
              <a:rPr lang="en-US" sz="2200" dirty="0"/>
              <a:t>:</a:t>
            </a:r>
          </a:p>
          <a:p>
            <a:endParaRPr lang="en-US" sz="2200" dirty="0"/>
          </a:p>
          <a:p>
            <a:pPr marL="0" indent="0">
              <a:buNone/>
            </a:pPr>
            <a:endParaRPr lang="en-US" sz="2200" baseline="-25000" dirty="0"/>
          </a:p>
          <a:p>
            <a:pPr marL="0" indent="0">
              <a:buNone/>
            </a:pPr>
            <a:endParaRPr lang="en-US" sz="2200" baseline="-25000" dirty="0"/>
          </a:p>
        </p:txBody>
      </p:sp>
      <p:pic>
        <p:nvPicPr>
          <p:cNvPr id="5" name="Picture 4"/>
          <p:cNvPicPr>
            <a:picLocks noChangeAspect="1"/>
          </p:cNvPicPr>
          <p:nvPr/>
        </p:nvPicPr>
        <p:blipFill>
          <a:blip r:embed="rId2"/>
          <a:stretch>
            <a:fillRect/>
          </a:stretch>
        </p:blipFill>
        <p:spPr>
          <a:xfrm>
            <a:off x="838200" y="2514600"/>
            <a:ext cx="3937000" cy="1752600"/>
          </a:xfrm>
          <a:prstGeom prst="rect">
            <a:avLst/>
          </a:prstGeom>
        </p:spPr>
      </p:pic>
      <p:sp>
        <p:nvSpPr>
          <p:cNvPr id="6" name="Rectangle 5"/>
          <p:cNvSpPr/>
          <p:nvPr/>
        </p:nvSpPr>
        <p:spPr bwMode="auto">
          <a:xfrm>
            <a:off x="2971800" y="2667000"/>
            <a:ext cx="1219200" cy="1524000"/>
          </a:xfrm>
          <a:prstGeom prst="rect">
            <a:avLst/>
          </a:prstGeom>
          <a:noFill/>
          <a:ln w="571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cxnSp>
        <p:nvCxnSpPr>
          <p:cNvPr id="17" name="Straight Connector 16"/>
          <p:cNvCxnSpPr/>
          <p:nvPr/>
        </p:nvCxnSpPr>
        <p:spPr bwMode="auto">
          <a:xfrm>
            <a:off x="4343400" y="3048000"/>
            <a:ext cx="381000" cy="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19" name="Straight Connector 18"/>
          <p:cNvCxnSpPr/>
          <p:nvPr/>
        </p:nvCxnSpPr>
        <p:spPr bwMode="auto">
          <a:xfrm>
            <a:off x="4343400" y="3962400"/>
            <a:ext cx="381000" cy="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20" name="Straight Connector 19"/>
          <p:cNvCxnSpPr/>
          <p:nvPr/>
        </p:nvCxnSpPr>
        <p:spPr bwMode="auto">
          <a:xfrm flipV="1">
            <a:off x="4724400" y="3048000"/>
            <a:ext cx="0" cy="914400"/>
          </a:xfrm>
          <a:prstGeom prst="line">
            <a:avLst/>
          </a:prstGeom>
          <a:solidFill>
            <a:schemeClr val="accent1"/>
          </a:solidFill>
          <a:ln w="28575" cap="flat" cmpd="sng" algn="ctr">
            <a:solidFill>
              <a:schemeClr val="tx1"/>
            </a:solidFill>
            <a:prstDash val="solid"/>
            <a:round/>
            <a:headEnd type="none" w="med" len="med"/>
            <a:tailEnd type="none" w="med" len="med"/>
          </a:ln>
          <a:effectLst/>
        </p:spPr>
      </p:cxnSp>
      <p:sp>
        <p:nvSpPr>
          <p:cNvPr id="22" name="Rectangle 21"/>
          <p:cNvSpPr/>
          <p:nvPr/>
        </p:nvSpPr>
        <p:spPr bwMode="auto">
          <a:xfrm>
            <a:off x="4648200" y="3276600"/>
            <a:ext cx="152400" cy="457200"/>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12" name="Freeform 11"/>
          <p:cNvSpPr/>
          <p:nvPr/>
        </p:nvSpPr>
        <p:spPr>
          <a:xfrm>
            <a:off x="4648200" y="3200400"/>
            <a:ext cx="228600" cy="533400"/>
          </a:xfrm>
          <a:custGeom>
            <a:avLst/>
            <a:gdLst>
              <a:gd name="connsiteX0" fmla="*/ 189917 w 693745"/>
              <a:gd name="connsiteY0" fmla="*/ 0 h 1310557"/>
              <a:gd name="connsiteX1" fmla="*/ 213656 w 693745"/>
              <a:gd name="connsiteY1" fmla="*/ 261144 h 1310557"/>
              <a:gd name="connsiteX2" fmla="*/ 569742 w 693745"/>
              <a:gd name="connsiteY2" fmla="*/ 379846 h 1310557"/>
              <a:gd name="connsiteX3" fmla="*/ 11873 w 693745"/>
              <a:gd name="connsiteY3" fmla="*/ 557899 h 1310557"/>
              <a:gd name="connsiteX4" fmla="*/ 676568 w 693745"/>
              <a:gd name="connsiteY4" fmla="*/ 759692 h 1310557"/>
              <a:gd name="connsiteX5" fmla="*/ 4 w 693745"/>
              <a:gd name="connsiteY5" fmla="*/ 866524 h 1310557"/>
              <a:gd name="connsiteX6" fmla="*/ 688437 w 693745"/>
              <a:gd name="connsiteY6" fmla="*/ 1068317 h 1310557"/>
              <a:gd name="connsiteX7" fmla="*/ 320482 w 693745"/>
              <a:gd name="connsiteY7" fmla="*/ 1293851 h 1310557"/>
              <a:gd name="connsiteX8" fmla="*/ 356090 w 693745"/>
              <a:gd name="connsiteY8" fmla="*/ 1293851 h 1310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3745" h="1310557">
                <a:moveTo>
                  <a:pt x="189917" y="0"/>
                </a:moveTo>
                <a:cubicBezTo>
                  <a:pt x="170134" y="98918"/>
                  <a:pt x="150352" y="197836"/>
                  <a:pt x="213656" y="261144"/>
                </a:cubicBezTo>
                <a:cubicBezTo>
                  <a:pt x="276960" y="324452"/>
                  <a:pt x="603372" y="330387"/>
                  <a:pt x="569742" y="379846"/>
                </a:cubicBezTo>
                <a:cubicBezTo>
                  <a:pt x="536112" y="429305"/>
                  <a:pt x="-5931" y="494591"/>
                  <a:pt x="11873" y="557899"/>
                </a:cubicBezTo>
                <a:cubicBezTo>
                  <a:pt x="29677" y="621207"/>
                  <a:pt x="678546" y="708255"/>
                  <a:pt x="676568" y="759692"/>
                </a:cubicBezTo>
                <a:cubicBezTo>
                  <a:pt x="674590" y="811129"/>
                  <a:pt x="-1974" y="815087"/>
                  <a:pt x="4" y="866524"/>
                </a:cubicBezTo>
                <a:cubicBezTo>
                  <a:pt x="1982" y="917961"/>
                  <a:pt x="635024" y="997096"/>
                  <a:pt x="688437" y="1068317"/>
                </a:cubicBezTo>
                <a:cubicBezTo>
                  <a:pt x="741850" y="1139538"/>
                  <a:pt x="375873" y="1256262"/>
                  <a:pt x="320482" y="1293851"/>
                </a:cubicBezTo>
                <a:cubicBezTo>
                  <a:pt x="265091" y="1331440"/>
                  <a:pt x="356090" y="1293851"/>
                  <a:pt x="356090" y="1293851"/>
                </a:cubicBezTo>
              </a:path>
            </a:pathLst>
          </a:custGeom>
          <a:solidFill>
            <a:schemeClr val="accent3"/>
          </a:solidFill>
          <a:ln w="28575" cmpd="sng">
            <a:solidFill>
              <a:schemeClr val="tx1"/>
            </a:solid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24" name="TextBox 23"/>
          <p:cNvSpPr txBox="1"/>
          <p:nvPr/>
        </p:nvSpPr>
        <p:spPr>
          <a:xfrm>
            <a:off x="4283254" y="3276600"/>
            <a:ext cx="441146" cy="369332"/>
          </a:xfrm>
          <a:prstGeom prst="rect">
            <a:avLst/>
          </a:prstGeom>
          <a:noFill/>
        </p:spPr>
        <p:txBody>
          <a:bodyPr wrap="none" rtlCol="0">
            <a:spAutoFit/>
          </a:bodyPr>
          <a:lstStyle/>
          <a:p>
            <a:r>
              <a:rPr lang="en-US" sz="1800" dirty="0"/>
              <a:t>R</a:t>
            </a:r>
            <a:r>
              <a:rPr lang="en-US" sz="1800" baseline="-25000" dirty="0"/>
              <a:t>L</a:t>
            </a:r>
          </a:p>
        </p:txBody>
      </p:sp>
      <p:sp>
        <p:nvSpPr>
          <p:cNvPr id="25" name="Oval 24"/>
          <p:cNvSpPr/>
          <p:nvPr/>
        </p:nvSpPr>
        <p:spPr bwMode="auto">
          <a:xfrm>
            <a:off x="5105400" y="3276600"/>
            <a:ext cx="457200" cy="457200"/>
          </a:xfrm>
          <a:prstGeom prst="ellipse">
            <a:avLst/>
          </a:prstGeom>
          <a:solidFill>
            <a:schemeClr val="bg1"/>
          </a:solid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26" name="TextBox 25"/>
          <p:cNvSpPr txBox="1"/>
          <p:nvPr/>
        </p:nvSpPr>
        <p:spPr>
          <a:xfrm>
            <a:off x="5161558" y="3303344"/>
            <a:ext cx="401042" cy="369332"/>
          </a:xfrm>
          <a:prstGeom prst="rect">
            <a:avLst/>
          </a:prstGeom>
          <a:noFill/>
        </p:spPr>
        <p:txBody>
          <a:bodyPr wrap="none" rtlCol="0">
            <a:spAutoFit/>
          </a:bodyPr>
          <a:lstStyle/>
          <a:p>
            <a:r>
              <a:rPr lang="en-US" sz="1800" dirty="0"/>
              <a:t>V</a:t>
            </a:r>
            <a:r>
              <a:rPr lang="en-US" sz="1800" baseline="-25000" dirty="0"/>
              <a:t>L</a:t>
            </a:r>
          </a:p>
        </p:txBody>
      </p:sp>
      <p:cxnSp>
        <p:nvCxnSpPr>
          <p:cNvPr id="28" name="Straight Arrow Connector 27"/>
          <p:cNvCxnSpPr/>
          <p:nvPr/>
        </p:nvCxnSpPr>
        <p:spPr bwMode="auto">
          <a:xfrm flipH="1">
            <a:off x="4724400" y="3048000"/>
            <a:ext cx="609600" cy="0"/>
          </a:xfrm>
          <a:prstGeom prst="straightConnector1">
            <a:avLst/>
          </a:prstGeom>
          <a:solidFill>
            <a:schemeClr val="accent1"/>
          </a:solidFill>
          <a:ln w="28575" cap="flat" cmpd="sng" algn="ctr">
            <a:solidFill>
              <a:schemeClr val="tx1"/>
            </a:solidFill>
            <a:prstDash val="solid"/>
            <a:round/>
            <a:headEnd type="none" w="med" len="med"/>
            <a:tailEnd type="arrow"/>
          </a:ln>
          <a:effectLst/>
        </p:spPr>
      </p:cxnSp>
      <p:cxnSp>
        <p:nvCxnSpPr>
          <p:cNvPr id="33" name="Straight Arrow Connector 32"/>
          <p:cNvCxnSpPr/>
          <p:nvPr/>
        </p:nvCxnSpPr>
        <p:spPr bwMode="auto">
          <a:xfrm flipH="1">
            <a:off x="4724400" y="3962400"/>
            <a:ext cx="609600" cy="0"/>
          </a:xfrm>
          <a:prstGeom prst="straightConnector1">
            <a:avLst/>
          </a:prstGeom>
          <a:solidFill>
            <a:schemeClr val="accent1"/>
          </a:solidFill>
          <a:ln w="28575" cap="flat" cmpd="sng" algn="ctr">
            <a:solidFill>
              <a:schemeClr val="tx1"/>
            </a:solidFill>
            <a:prstDash val="solid"/>
            <a:round/>
            <a:headEnd type="none" w="med" len="med"/>
            <a:tailEnd type="arrow"/>
          </a:ln>
          <a:effectLst/>
        </p:spPr>
      </p:cxnSp>
      <p:graphicFrame>
        <p:nvGraphicFramePr>
          <p:cNvPr id="34" name="Object 33"/>
          <p:cNvGraphicFramePr>
            <a:graphicFrameLocks noChangeAspect="1"/>
          </p:cNvGraphicFramePr>
          <p:nvPr/>
        </p:nvGraphicFramePr>
        <p:xfrm>
          <a:off x="3951287" y="5056499"/>
          <a:ext cx="1851025" cy="796907"/>
        </p:xfrm>
        <a:graphic>
          <a:graphicData uri="http://schemas.openxmlformats.org/presentationml/2006/ole">
            <mc:AlternateContent xmlns:mc="http://schemas.openxmlformats.org/markup-compatibility/2006">
              <mc:Choice xmlns:v="urn:schemas-microsoft-com:vml" Requires="v">
                <p:oleObj name="Equation" r:id="rId3" imgW="1003300" imgH="431800" progId="Equation.3">
                  <p:embed/>
                </p:oleObj>
              </mc:Choice>
              <mc:Fallback>
                <p:oleObj name="Equation" r:id="rId3" imgW="1003300" imgH="431800" progId="Equation.3">
                  <p:embed/>
                  <p:pic>
                    <p:nvPicPr>
                      <p:cNvPr id="34" name="Object 33"/>
                      <p:cNvPicPr/>
                      <p:nvPr/>
                    </p:nvPicPr>
                    <p:blipFill>
                      <a:blip r:embed="rId4"/>
                      <a:stretch>
                        <a:fillRect/>
                      </a:stretch>
                    </p:blipFill>
                    <p:spPr>
                      <a:xfrm>
                        <a:off x="3951287" y="5056499"/>
                        <a:ext cx="1851025" cy="796907"/>
                      </a:xfrm>
                      <a:prstGeom prst="rect">
                        <a:avLst/>
                      </a:prstGeom>
                    </p:spPr>
                  </p:pic>
                </p:oleObj>
              </mc:Fallback>
            </mc:AlternateContent>
          </a:graphicData>
        </a:graphic>
      </p:graphicFrame>
      <p:sp>
        <p:nvSpPr>
          <p:cNvPr id="35" name="TextBox 34"/>
          <p:cNvSpPr txBox="1"/>
          <p:nvPr/>
        </p:nvSpPr>
        <p:spPr>
          <a:xfrm>
            <a:off x="762000" y="1143000"/>
            <a:ext cx="7543800" cy="1785104"/>
          </a:xfrm>
          <a:prstGeom prst="rect">
            <a:avLst/>
          </a:prstGeom>
          <a:noFill/>
        </p:spPr>
        <p:txBody>
          <a:bodyPr wrap="square" rtlCol="0">
            <a:spAutoFit/>
          </a:bodyPr>
          <a:lstStyle/>
          <a:p>
            <a:pPr marL="342900" indent="-342900">
              <a:buFont typeface="Arial"/>
              <a:buChar char="•"/>
            </a:pPr>
            <a:r>
              <a:rPr lang="en-US" sz="2200" dirty="0"/>
              <a:t>Your LED will “want” a few mA in order to not be too bright nor dim, so we want to measure </a:t>
            </a:r>
            <a:r>
              <a:rPr lang="en-US" sz="2200" dirty="0" err="1"/>
              <a:t>R</a:t>
            </a:r>
            <a:r>
              <a:rPr lang="en-US" sz="2200" baseline="-25000" dirty="0" err="1"/>
              <a:t>th</a:t>
            </a:r>
            <a:r>
              <a:rPr lang="en-US" sz="2200" dirty="0"/>
              <a:t> of the wall wart </a:t>
            </a:r>
            <a:r>
              <a:rPr lang="en-US" sz="2200" i="1" dirty="0"/>
              <a:t>when</a:t>
            </a:r>
            <a:r>
              <a:rPr lang="en-US" sz="2200" dirty="0"/>
              <a:t> it’s outputting a few mA (in case it isn’t constant)</a:t>
            </a:r>
          </a:p>
          <a:p>
            <a:pPr marL="342900" indent="-342900">
              <a:buFont typeface="Arial"/>
              <a:buChar char="•"/>
            </a:pPr>
            <a:endParaRPr lang="en-US" sz="2200" dirty="0"/>
          </a:p>
        </p:txBody>
      </p:sp>
      <p:cxnSp>
        <p:nvCxnSpPr>
          <p:cNvPr id="40" name="Straight Arrow Connector 39"/>
          <p:cNvCxnSpPr/>
          <p:nvPr/>
        </p:nvCxnSpPr>
        <p:spPr bwMode="auto">
          <a:xfrm>
            <a:off x="3733800" y="3200400"/>
            <a:ext cx="381000" cy="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41" name="TextBox 40"/>
          <p:cNvSpPr txBox="1"/>
          <p:nvPr/>
        </p:nvSpPr>
        <p:spPr>
          <a:xfrm>
            <a:off x="3810000" y="3124200"/>
            <a:ext cx="235950" cy="369332"/>
          </a:xfrm>
          <a:prstGeom prst="rect">
            <a:avLst/>
          </a:prstGeom>
          <a:noFill/>
        </p:spPr>
        <p:txBody>
          <a:bodyPr wrap="none" rtlCol="0">
            <a:spAutoFit/>
          </a:bodyPr>
          <a:lstStyle/>
          <a:p>
            <a:r>
              <a:rPr lang="en-US" sz="1800" dirty="0" err="1"/>
              <a:t>i</a:t>
            </a:r>
            <a:endParaRPr lang="en-US" sz="1800" baseline="-25000" dirty="0"/>
          </a:p>
        </p:txBody>
      </p:sp>
    </p:spTree>
    <p:extLst>
      <p:ext uri="{BB962C8B-B14F-4D97-AF65-F5344CB8AC3E}">
        <p14:creationId xmlns:p14="http://schemas.microsoft.com/office/powerpoint/2010/main" val="161429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0" end="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1" end="1"/>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xEl>
                                              <p:pRg st="2" end="2"/>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22" grpId="0" animBg="1"/>
      <p:bldP spid="12" grpId="0" animBg="1"/>
      <p:bldP spid="24" grpId="0"/>
      <p:bldP spid="25" grpId="0" animBg="1"/>
      <p:bldP spid="26" grpId="0"/>
      <p:bldP spid="4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 name="Straight Connector 30"/>
          <p:cNvCxnSpPr/>
          <p:nvPr/>
        </p:nvCxnSpPr>
        <p:spPr bwMode="auto">
          <a:xfrm flipV="1">
            <a:off x="5334000" y="3048000"/>
            <a:ext cx="0" cy="914400"/>
          </a:xfrm>
          <a:prstGeom prst="line">
            <a:avLst/>
          </a:prstGeom>
          <a:solidFill>
            <a:schemeClr val="accent1"/>
          </a:solidFill>
          <a:ln w="28575" cap="flat" cmpd="sng" algn="ctr">
            <a:solidFill>
              <a:schemeClr val="tx1"/>
            </a:solidFill>
            <a:prstDash val="solid"/>
            <a:round/>
            <a:headEnd type="none" w="med" len="med"/>
            <a:tailEnd type="none" w="med" len="med"/>
          </a:ln>
          <a:effectLst/>
        </p:spPr>
      </p:cxnSp>
      <p:sp>
        <p:nvSpPr>
          <p:cNvPr id="2" name="Title 1"/>
          <p:cNvSpPr>
            <a:spLocks noGrp="1"/>
          </p:cNvSpPr>
          <p:nvPr>
            <p:ph type="title"/>
          </p:nvPr>
        </p:nvSpPr>
        <p:spPr/>
        <p:txBody>
          <a:bodyPr/>
          <a:lstStyle/>
          <a:p>
            <a:r>
              <a:rPr lang="en-US" dirty="0"/>
              <a:t>Measuring </a:t>
            </a:r>
            <a:r>
              <a:rPr lang="en-US" dirty="0" err="1"/>
              <a:t>R</a:t>
            </a:r>
            <a:r>
              <a:rPr lang="en-US" baseline="-25000" dirty="0" err="1"/>
              <a:t>Th</a:t>
            </a:r>
            <a:endParaRPr lang="en-US" baseline="-25000" dirty="0"/>
          </a:p>
        </p:txBody>
      </p:sp>
      <p:sp>
        <p:nvSpPr>
          <p:cNvPr id="3" name="Content Placeholder 2"/>
          <p:cNvSpPr>
            <a:spLocks noGrp="1"/>
          </p:cNvSpPr>
          <p:nvPr>
            <p:ph idx="1"/>
          </p:nvPr>
        </p:nvSpPr>
        <p:spPr>
          <a:xfrm>
            <a:off x="533400" y="4267200"/>
            <a:ext cx="7772400" cy="3733800"/>
          </a:xfrm>
        </p:spPr>
        <p:txBody>
          <a:bodyPr/>
          <a:lstStyle/>
          <a:p>
            <a:endParaRPr lang="en-US" sz="2200" baseline="-25000" dirty="0"/>
          </a:p>
          <a:p>
            <a:endParaRPr lang="en-US" sz="2200" baseline="-25000" dirty="0"/>
          </a:p>
          <a:p>
            <a:r>
              <a:rPr lang="en-US" sz="2200" dirty="0"/>
              <a:t>We measured V</a:t>
            </a:r>
            <a:r>
              <a:rPr lang="en-US" sz="2200" baseline="-25000" dirty="0"/>
              <a:t>th</a:t>
            </a:r>
            <a:r>
              <a:rPr lang="en-US" sz="2200" dirty="0"/>
              <a:t> (= </a:t>
            </a:r>
            <a:r>
              <a:rPr lang="en-US" sz="2200" dirty="0" err="1"/>
              <a:t>V</a:t>
            </a:r>
            <a:r>
              <a:rPr lang="en-US" sz="2200" baseline="-25000" dirty="0" err="1"/>
              <a:t>open</a:t>
            </a:r>
            <a:r>
              <a:rPr lang="en-US" sz="2200" baseline="-25000" dirty="0"/>
              <a:t> circuit</a:t>
            </a:r>
            <a:r>
              <a:rPr lang="en-US" sz="2200" dirty="0"/>
              <a:t>) without R</a:t>
            </a:r>
            <a:r>
              <a:rPr lang="en-US" sz="2200" baseline="-25000" dirty="0"/>
              <a:t>L</a:t>
            </a:r>
            <a:r>
              <a:rPr lang="en-US" sz="2200" dirty="0"/>
              <a:t>, we chose R</a:t>
            </a:r>
            <a:r>
              <a:rPr lang="en-US" sz="2200" baseline="-25000" dirty="0"/>
              <a:t>L</a:t>
            </a:r>
            <a:r>
              <a:rPr lang="en-US" sz="2200" dirty="0"/>
              <a:t> and measured V</a:t>
            </a:r>
            <a:r>
              <a:rPr lang="en-US" sz="2200" baseline="-25000" dirty="0"/>
              <a:t>L</a:t>
            </a:r>
            <a:r>
              <a:rPr lang="en-US" sz="2200" dirty="0"/>
              <a:t> so this equation has one unknown: </a:t>
            </a:r>
            <a:r>
              <a:rPr lang="en-US" sz="2200" dirty="0" err="1"/>
              <a:t>R</a:t>
            </a:r>
            <a:r>
              <a:rPr lang="en-US" sz="2200" baseline="-25000" dirty="0" err="1"/>
              <a:t>th</a:t>
            </a:r>
            <a:r>
              <a:rPr lang="en-US" sz="2200" dirty="0"/>
              <a:t>. </a:t>
            </a:r>
          </a:p>
          <a:p>
            <a:r>
              <a:rPr lang="en-US" sz="2200" dirty="0"/>
              <a:t>An ideal voltage supply has </a:t>
            </a:r>
            <a:r>
              <a:rPr lang="en-US" sz="2200" dirty="0" err="1"/>
              <a:t>R</a:t>
            </a:r>
            <a:r>
              <a:rPr lang="en-US" sz="2200" baseline="-25000" dirty="0" err="1"/>
              <a:t>th</a:t>
            </a:r>
            <a:r>
              <a:rPr lang="en-US" sz="2200" dirty="0"/>
              <a:t> = 0, so don’t be surprised if yours is very close to that</a:t>
            </a:r>
          </a:p>
          <a:p>
            <a:r>
              <a:rPr lang="en-US" sz="2200" dirty="0"/>
              <a:t>This is much more practical than the Wikipedia method</a:t>
            </a:r>
          </a:p>
        </p:txBody>
      </p:sp>
      <p:pic>
        <p:nvPicPr>
          <p:cNvPr id="5" name="Picture 4"/>
          <p:cNvPicPr>
            <a:picLocks noChangeAspect="1"/>
          </p:cNvPicPr>
          <p:nvPr/>
        </p:nvPicPr>
        <p:blipFill>
          <a:blip r:embed="rId2"/>
          <a:stretch>
            <a:fillRect/>
          </a:stretch>
        </p:blipFill>
        <p:spPr>
          <a:xfrm>
            <a:off x="838200" y="2514600"/>
            <a:ext cx="3937000" cy="1752600"/>
          </a:xfrm>
          <a:prstGeom prst="rect">
            <a:avLst/>
          </a:prstGeom>
        </p:spPr>
      </p:pic>
      <p:sp>
        <p:nvSpPr>
          <p:cNvPr id="6" name="Rectangle 5"/>
          <p:cNvSpPr/>
          <p:nvPr/>
        </p:nvSpPr>
        <p:spPr bwMode="auto">
          <a:xfrm>
            <a:off x="2971800" y="2667000"/>
            <a:ext cx="1219200" cy="1524000"/>
          </a:xfrm>
          <a:prstGeom prst="rect">
            <a:avLst/>
          </a:prstGeom>
          <a:noFill/>
          <a:ln w="571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cxnSp>
        <p:nvCxnSpPr>
          <p:cNvPr id="17" name="Straight Connector 16"/>
          <p:cNvCxnSpPr/>
          <p:nvPr/>
        </p:nvCxnSpPr>
        <p:spPr bwMode="auto">
          <a:xfrm>
            <a:off x="4343400" y="3048000"/>
            <a:ext cx="381000" cy="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19" name="Straight Connector 18"/>
          <p:cNvCxnSpPr/>
          <p:nvPr/>
        </p:nvCxnSpPr>
        <p:spPr bwMode="auto">
          <a:xfrm>
            <a:off x="4343400" y="3962400"/>
            <a:ext cx="381000" cy="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20" name="Straight Connector 19"/>
          <p:cNvCxnSpPr/>
          <p:nvPr/>
        </p:nvCxnSpPr>
        <p:spPr bwMode="auto">
          <a:xfrm flipV="1">
            <a:off x="4724400" y="3048000"/>
            <a:ext cx="0" cy="914400"/>
          </a:xfrm>
          <a:prstGeom prst="line">
            <a:avLst/>
          </a:prstGeom>
          <a:solidFill>
            <a:schemeClr val="accent1"/>
          </a:solidFill>
          <a:ln w="28575" cap="flat" cmpd="sng" algn="ctr">
            <a:solidFill>
              <a:schemeClr val="tx1"/>
            </a:solidFill>
            <a:prstDash val="solid"/>
            <a:round/>
            <a:headEnd type="none" w="med" len="med"/>
            <a:tailEnd type="none" w="med" len="med"/>
          </a:ln>
          <a:effectLst/>
        </p:spPr>
      </p:cxnSp>
      <p:sp>
        <p:nvSpPr>
          <p:cNvPr id="22" name="Rectangle 21"/>
          <p:cNvSpPr/>
          <p:nvPr/>
        </p:nvSpPr>
        <p:spPr bwMode="auto">
          <a:xfrm>
            <a:off x="4648200" y="3276600"/>
            <a:ext cx="152400" cy="457200"/>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12" name="Freeform 11"/>
          <p:cNvSpPr/>
          <p:nvPr/>
        </p:nvSpPr>
        <p:spPr>
          <a:xfrm>
            <a:off x="4648200" y="3200400"/>
            <a:ext cx="228600" cy="533400"/>
          </a:xfrm>
          <a:custGeom>
            <a:avLst/>
            <a:gdLst>
              <a:gd name="connsiteX0" fmla="*/ 189917 w 693745"/>
              <a:gd name="connsiteY0" fmla="*/ 0 h 1310557"/>
              <a:gd name="connsiteX1" fmla="*/ 213656 w 693745"/>
              <a:gd name="connsiteY1" fmla="*/ 261144 h 1310557"/>
              <a:gd name="connsiteX2" fmla="*/ 569742 w 693745"/>
              <a:gd name="connsiteY2" fmla="*/ 379846 h 1310557"/>
              <a:gd name="connsiteX3" fmla="*/ 11873 w 693745"/>
              <a:gd name="connsiteY3" fmla="*/ 557899 h 1310557"/>
              <a:gd name="connsiteX4" fmla="*/ 676568 w 693745"/>
              <a:gd name="connsiteY4" fmla="*/ 759692 h 1310557"/>
              <a:gd name="connsiteX5" fmla="*/ 4 w 693745"/>
              <a:gd name="connsiteY5" fmla="*/ 866524 h 1310557"/>
              <a:gd name="connsiteX6" fmla="*/ 688437 w 693745"/>
              <a:gd name="connsiteY6" fmla="*/ 1068317 h 1310557"/>
              <a:gd name="connsiteX7" fmla="*/ 320482 w 693745"/>
              <a:gd name="connsiteY7" fmla="*/ 1293851 h 1310557"/>
              <a:gd name="connsiteX8" fmla="*/ 356090 w 693745"/>
              <a:gd name="connsiteY8" fmla="*/ 1293851 h 1310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3745" h="1310557">
                <a:moveTo>
                  <a:pt x="189917" y="0"/>
                </a:moveTo>
                <a:cubicBezTo>
                  <a:pt x="170134" y="98918"/>
                  <a:pt x="150352" y="197836"/>
                  <a:pt x="213656" y="261144"/>
                </a:cubicBezTo>
                <a:cubicBezTo>
                  <a:pt x="276960" y="324452"/>
                  <a:pt x="603372" y="330387"/>
                  <a:pt x="569742" y="379846"/>
                </a:cubicBezTo>
                <a:cubicBezTo>
                  <a:pt x="536112" y="429305"/>
                  <a:pt x="-5931" y="494591"/>
                  <a:pt x="11873" y="557899"/>
                </a:cubicBezTo>
                <a:cubicBezTo>
                  <a:pt x="29677" y="621207"/>
                  <a:pt x="678546" y="708255"/>
                  <a:pt x="676568" y="759692"/>
                </a:cubicBezTo>
                <a:cubicBezTo>
                  <a:pt x="674590" y="811129"/>
                  <a:pt x="-1974" y="815087"/>
                  <a:pt x="4" y="866524"/>
                </a:cubicBezTo>
                <a:cubicBezTo>
                  <a:pt x="1982" y="917961"/>
                  <a:pt x="635024" y="997096"/>
                  <a:pt x="688437" y="1068317"/>
                </a:cubicBezTo>
                <a:cubicBezTo>
                  <a:pt x="741850" y="1139538"/>
                  <a:pt x="375873" y="1256262"/>
                  <a:pt x="320482" y="1293851"/>
                </a:cubicBezTo>
                <a:cubicBezTo>
                  <a:pt x="265091" y="1331440"/>
                  <a:pt x="356090" y="1293851"/>
                  <a:pt x="356090" y="1293851"/>
                </a:cubicBezTo>
              </a:path>
            </a:pathLst>
          </a:custGeom>
          <a:solidFill>
            <a:schemeClr val="accent3"/>
          </a:solidFill>
          <a:ln w="28575" cmpd="sng">
            <a:solidFill>
              <a:schemeClr val="tx1"/>
            </a:solid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24" name="TextBox 23"/>
          <p:cNvSpPr txBox="1"/>
          <p:nvPr/>
        </p:nvSpPr>
        <p:spPr>
          <a:xfrm>
            <a:off x="4283254" y="3276600"/>
            <a:ext cx="441146" cy="369332"/>
          </a:xfrm>
          <a:prstGeom prst="rect">
            <a:avLst/>
          </a:prstGeom>
          <a:noFill/>
        </p:spPr>
        <p:txBody>
          <a:bodyPr wrap="none" rtlCol="0">
            <a:spAutoFit/>
          </a:bodyPr>
          <a:lstStyle/>
          <a:p>
            <a:r>
              <a:rPr lang="en-US" sz="1800" dirty="0"/>
              <a:t>R</a:t>
            </a:r>
            <a:r>
              <a:rPr lang="en-US" sz="1800" baseline="-25000" dirty="0"/>
              <a:t>L</a:t>
            </a:r>
          </a:p>
        </p:txBody>
      </p:sp>
      <p:sp>
        <p:nvSpPr>
          <p:cNvPr id="25" name="Oval 24"/>
          <p:cNvSpPr/>
          <p:nvPr/>
        </p:nvSpPr>
        <p:spPr bwMode="auto">
          <a:xfrm>
            <a:off x="5105400" y="3276600"/>
            <a:ext cx="457200" cy="457200"/>
          </a:xfrm>
          <a:prstGeom prst="ellipse">
            <a:avLst/>
          </a:prstGeom>
          <a:solidFill>
            <a:schemeClr val="bg1"/>
          </a:solid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26" name="TextBox 25"/>
          <p:cNvSpPr txBox="1"/>
          <p:nvPr/>
        </p:nvSpPr>
        <p:spPr>
          <a:xfrm>
            <a:off x="5161558" y="3303344"/>
            <a:ext cx="401042" cy="369332"/>
          </a:xfrm>
          <a:prstGeom prst="rect">
            <a:avLst/>
          </a:prstGeom>
          <a:noFill/>
        </p:spPr>
        <p:txBody>
          <a:bodyPr wrap="none" rtlCol="0">
            <a:spAutoFit/>
          </a:bodyPr>
          <a:lstStyle/>
          <a:p>
            <a:r>
              <a:rPr lang="en-US" sz="1800" dirty="0"/>
              <a:t>V</a:t>
            </a:r>
            <a:r>
              <a:rPr lang="en-US" sz="1800" baseline="-25000" dirty="0"/>
              <a:t>L</a:t>
            </a:r>
          </a:p>
        </p:txBody>
      </p:sp>
      <p:cxnSp>
        <p:nvCxnSpPr>
          <p:cNvPr id="28" name="Straight Arrow Connector 27"/>
          <p:cNvCxnSpPr/>
          <p:nvPr/>
        </p:nvCxnSpPr>
        <p:spPr bwMode="auto">
          <a:xfrm flipH="1">
            <a:off x="4724400" y="3048000"/>
            <a:ext cx="609600" cy="0"/>
          </a:xfrm>
          <a:prstGeom prst="straightConnector1">
            <a:avLst/>
          </a:prstGeom>
          <a:solidFill>
            <a:schemeClr val="accent1"/>
          </a:solidFill>
          <a:ln w="28575" cap="flat" cmpd="sng" algn="ctr">
            <a:solidFill>
              <a:schemeClr val="tx1"/>
            </a:solidFill>
            <a:prstDash val="solid"/>
            <a:round/>
            <a:headEnd type="none" w="med" len="med"/>
            <a:tailEnd type="arrow"/>
          </a:ln>
          <a:effectLst/>
        </p:spPr>
      </p:cxnSp>
      <p:cxnSp>
        <p:nvCxnSpPr>
          <p:cNvPr id="33" name="Straight Arrow Connector 32"/>
          <p:cNvCxnSpPr/>
          <p:nvPr/>
        </p:nvCxnSpPr>
        <p:spPr bwMode="auto">
          <a:xfrm flipH="1">
            <a:off x="4724400" y="3962400"/>
            <a:ext cx="609600" cy="0"/>
          </a:xfrm>
          <a:prstGeom prst="straightConnector1">
            <a:avLst/>
          </a:prstGeom>
          <a:solidFill>
            <a:schemeClr val="accent1"/>
          </a:solidFill>
          <a:ln w="28575" cap="flat" cmpd="sng" algn="ctr">
            <a:solidFill>
              <a:schemeClr val="tx1"/>
            </a:solidFill>
            <a:prstDash val="solid"/>
            <a:round/>
            <a:headEnd type="none" w="med" len="med"/>
            <a:tailEnd type="arrow"/>
          </a:ln>
          <a:effectLst/>
        </p:spPr>
      </p:cxnSp>
      <p:graphicFrame>
        <p:nvGraphicFramePr>
          <p:cNvPr id="34" name="Object 33"/>
          <p:cNvGraphicFramePr>
            <a:graphicFrameLocks noChangeAspect="1"/>
          </p:cNvGraphicFramePr>
          <p:nvPr/>
        </p:nvGraphicFramePr>
        <p:xfrm>
          <a:off x="6113362" y="3101051"/>
          <a:ext cx="1851025" cy="796907"/>
        </p:xfrm>
        <a:graphic>
          <a:graphicData uri="http://schemas.openxmlformats.org/presentationml/2006/ole">
            <mc:AlternateContent xmlns:mc="http://schemas.openxmlformats.org/markup-compatibility/2006">
              <mc:Choice xmlns:v="urn:schemas-microsoft-com:vml" Requires="v">
                <p:oleObj name="Equation" r:id="rId3" imgW="1003300" imgH="431800" progId="Equation.3">
                  <p:embed/>
                </p:oleObj>
              </mc:Choice>
              <mc:Fallback>
                <p:oleObj name="Equation" r:id="rId3" imgW="1003300" imgH="431800" progId="Equation.3">
                  <p:embed/>
                  <p:pic>
                    <p:nvPicPr>
                      <p:cNvPr id="34" name="Object 33"/>
                      <p:cNvPicPr/>
                      <p:nvPr/>
                    </p:nvPicPr>
                    <p:blipFill>
                      <a:blip r:embed="rId4"/>
                      <a:stretch>
                        <a:fillRect/>
                      </a:stretch>
                    </p:blipFill>
                    <p:spPr>
                      <a:xfrm>
                        <a:off x="6113362" y="3101051"/>
                        <a:ext cx="1851025" cy="796907"/>
                      </a:xfrm>
                      <a:prstGeom prst="rect">
                        <a:avLst/>
                      </a:prstGeom>
                    </p:spPr>
                  </p:pic>
                </p:oleObj>
              </mc:Fallback>
            </mc:AlternateContent>
          </a:graphicData>
        </a:graphic>
      </p:graphicFrame>
      <p:sp>
        <p:nvSpPr>
          <p:cNvPr id="35" name="TextBox 34"/>
          <p:cNvSpPr txBox="1"/>
          <p:nvPr/>
        </p:nvSpPr>
        <p:spPr>
          <a:xfrm>
            <a:off x="762000" y="1143000"/>
            <a:ext cx="7543800" cy="1107996"/>
          </a:xfrm>
          <a:prstGeom prst="rect">
            <a:avLst/>
          </a:prstGeom>
          <a:noFill/>
        </p:spPr>
        <p:txBody>
          <a:bodyPr wrap="square" rtlCol="0">
            <a:spAutoFit/>
          </a:bodyPr>
          <a:lstStyle/>
          <a:p>
            <a:pPr marL="342900" indent="-342900">
              <a:buFont typeface="Arial"/>
              <a:buChar char="•"/>
            </a:pPr>
            <a:r>
              <a:rPr lang="en-US" sz="2200" dirty="0"/>
              <a:t>This is just the voltage divider equation (which you already memorized ;-), because </a:t>
            </a:r>
            <a:r>
              <a:rPr lang="en-US" sz="2200" dirty="0" err="1"/>
              <a:t>R</a:t>
            </a:r>
            <a:r>
              <a:rPr lang="en-US" sz="2200" baseline="-25000" dirty="0" err="1"/>
              <a:t>th</a:t>
            </a:r>
            <a:r>
              <a:rPr lang="en-US" sz="2200" dirty="0"/>
              <a:t> and R</a:t>
            </a:r>
            <a:r>
              <a:rPr lang="en-US" sz="2200" baseline="-25000" dirty="0"/>
              <a:t>L</a:t>
            </a:r>
            <a:r>
              <a:rPr lang="en-US" sz="2200" dirty="0"/>
              <a:t> are in series. </a:t>
            </a:r>
          </a:p>
          <a:p>
            <a:pPr marL="342900" indent="-342900">
              <a:buFont typeface="Arial"/>
              <a:buChar char="•"/>
            </a:pPr>
            <a:endParaRPr lang="en-US" sz="2200" dirty="0"/>
          </a:p>
        </p:txBody>
      </p:sp>
      <p:cxnSp>
        <p:nvCxnSpPr>
          <p:cNvPr id="40" name="Straight Arrow Connector 39"/>
          <p:cNvCxnSpPr/>
          <p:nvPr/>
        </p:nvCxnSpPr>
        <p:spPr bwMode="auto">
          <a:xfrm>
            <a:off x="3733800" y="3200400"/>
            <a:ext cx="381000" cy="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41" name="TextBox 40"/>
          <p:cNvSpPr txBox="1"/>
          <p:nvPr/>
        </p:nvSpPr>
        <p:spPr>
          <a:xfrm>
            <a:off x="3810000" y="3124200"/>
            <a:ext cx="235950" cy="369332"/>
          </a:xfrm>
          <a:prstGeom prst="rect">
            <a:avLst/>
          </a:prstGeom>
          <a:noFill/>
        </p:spPr>
        <p:txBody>
          <a:bodyPr wrap="none" rtlCol="0">
            <a:spAutoFit/>
          </a:bodyPr>
          <a:lstStyle/>
          <a:p>
            <a:r>
              <a:rPr lang="en-US" sz="1800" dirty="0" err="1"/>
              <a:t>i</a:t>
            </a:r>
            <a:endParaRPr lang="en-US" sz="1800" baseline="-25000" dirty="0"/>
          </a:p>
        </p:txBody>
      </p:sp>
    </p:spTree>
    <p:extLst>
      <p:ext uri="{BB962C8B-B14F-4D97-AF65-F5344CB8AC3E}">
        <p14:creationId xmlns:p14="http://schemas.microsoft.com/office/powerpoint/2010/main" val="1017375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4" end="4"/>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22" grpId="0" animBg="1"/>
      <p:bldP spid="12" grpId="0" animBg="1"/>
      <p:bldP spid="24" grpId="0"/>
      <p:bldP spid="25" grpId="0" animBg="1"/>
      <p:bldP spid="26" grpId="0"/>
      <p:bldP spid="41"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2"/>
          <p:cNvSpPr>
            <a:spLocks noGrp="1" noChangeArrowheads="1"/>
          </p:cNvSpPr>
          <p:nvPr>
            <p:ph type="title"/>
          </p:nvPr>
        </p:nvSpPr>
        <p:spPr>
          <a:xfrm>
            <a:off x="762000" y="-304800"/>
            <a:ext cx="7772400" cy="1143000"/>
          </a:xfrm>
        </p:spPr>
        <p:txBody>
          <a:bodyPr/>
          <a:lstStyle/>
          <a:p>
            <a:r>
              <a:rPr lang="en-US" dirty="0">
                <a:latin typeface="Arial" charset="0"/>
                <a:ea typeface="ＭＳ Ｐゴシック" charset="0"/>
                <a:cs typeface="ＭＳ Ｐゴシック" charset="0"/>
              </a:rPr>
              <a:t>Characterizing the LED</a:t>
            </a:r>
          </a:p>
        </p:txBody>
      </p:sp>
      <p:sp>
        <p:nvSpPr>
          <p:cNvPr id="16386" name="Rectangle 3"/>
          <p:cNvSpPr>
            <a:spLocks noGrp="1" noChangeArrowheads="1"/>
          </p:cNvSpPr>
          <p:nvPr>
            <p:ph type="body" idx="1"/>
          </p:nvPr>
        </p:nvSpPr>
        <p:spPr>
          <a:xfrm>
            <a:off x="685800" y="699370"/>
            <a:ext cx="7772400" cy="5853829"/>
          </a:xfrm>
        </p:spPr>
        <p:txBody>
          <a:bodyPr/>
          <a:lstStyle/>
          <a:p>
            <a:r>
              <a:rPr lang="is-IS" sz="2000" dirty="0">
                <a:latin typeface="Arial" charset="0"/>
                <a:ea typeface="ＭＳ Ｐゴシック" charset="0"/>
                <a:cs typeface="ＭＳ Ｐゴシック" charset="0"/>
              </a:rPr>
              <a:t>General LED behavior</a:t>
            </a:r>
          </a:p>
          <a:p>
            <a:pPr lvl="1"/>
            <a:r>
              <a:rPr lang="is-IS" sz="1800" dirty="0">
                <a:latin typeface="Arial" charset="0"/>
                <a:ea typeface="ＭＳ Ｐゴシック" charset="0"/>
                <a:cs typeface="ＭＳ Ｐゴシック" charset="0"/>
              </a:rPr>
              <a:t>I~0 for V</a:t>
            </a:r>
            <a:r>
              <a:rPr lang="is-IS" sz="1800" baseline="-25000" dirty="0">
                <a:latin typeface="Arial" charset="0"/>
                <a:ea typeface="ＭＳ Ｐゴシック" charset="0"/>
                <a:cs typeface="ＭＳ Ｐゴシック" charset="0"/>
              </a:rPr>
              <a:t>LED</a:t>
            </a:r>
            <a:r>
              <a:rPr lang="is-IS" sz="1800" dirty="0">
                <a:latin typeface="Arial" charset="0"/>
                <a:ea typeface="ＭＳ Ｐゴシック" charset="0"/>
                <a:cs typeface="ＭＳ Ｐゴシック" charset="0"/>
              </a:rPr>
              <a:t> &lt; V</a:t>
            </a:r>
            <a:r>
              <a:rPr lang="is-IS" sz="1800" baseline="-25000" dirty="0">
                <a:latin typeface="Arial" charset="0"/>
                <a:ea typeface="ＭＳ Ｐゴシック" charset="0"/>
                <a:cs typeface="ＭＳ Ｐゴシック" charset="0"/>
              </a:rPr>
              <a:t>f</a:t>
            </a:r>
            <a:r>
              <a:rPr lang="is-IS" sz="1800" dirty="0">
                <a:latin typeface="Arial" charset="0"/>
                <a:ea typeface="ＭＳ Ｐゴシック" charset="0"/>
                <a:cs typeface="ＭＳ Ｐゴシック" charset="0"/>
              </a:rPr>
              <a:t> (typically 1.5-2.5V), </a:t>
            </a:r>
            <a:br>
              <a:rPr lang="is-IS" sz="1800" dirty="0">
                <a:latin typeface="Arial" charset="0"/>
                <a:ea typeface="ＭＳ Ｐゴシック" charset="0"/>
                <a:cs typeface="ＭＳ Ｐゴシック" charset="0"/>
              </a:rPr>
            </a:br>
            <a:r>
              <a:rPr lang="is-IS" sz="1800" dirty="0">
                <a:latin typeface="Arial" charset="0"/>
                <a:ea typeface="ＭＳ Ｐゴシック" charset="0"/>
                <a:cs typeface="ＭＳ Ｐゴシック" charset="0"/>
              </a:rPr>
              <a:t>the </a:t>
            </a:r>
            <a:r>
              <a:rPr lang="is-IS" sz="1800" i="1" dirty="0">
                <a:latin typeface="Arial" charset="0"/>
                <a:ea typeface="ＭＳ Ｐゴシック" charset="0"/>
                <a:cs typeface="ＭＳ Ｐゴシック" charset="0"/>
              </a:rPr>
              <a:t>forward voltage</a:t>
            </a:r>
            <a:endParaRPr lang="is-IS" sz="1800" dirty="0">
              <a:latin typeface="Arial" charset="0"/>
              <a:ea typeface="ＭＳ Ｐゴシック" charset="0"/>
              <a:cs typeface="ＭＳ Ｐゴシック" charset="0"/>
            </a:endParaRPr>
          </a:p>
          <a:p>
            <a:pPr lvl="1"/>
            <a:r>
              <a:rPr lang="is-IS" sz="1800" dirty="0">
                <a:latin typeface="Arial" charset="0"/>
                <a:ea typeface="ＭＳ Ｐゴシック" charset="0"/>
                <a:cs typeface="ＭＳ Ｐゴシック" charset="0"/>
              </a:rPr>
              <a:t>Light is roughly proportional to </a:t>
            </a:r>
            <a:r>
              <a:rPr lang="is-IS" sz="1800" u="sng" dirty="0">
                <a:latin typeface="Arial" charset="0"/>
                <a:ea typeface="ＭＳ Ｐゴシック" charset="0"/>
                <a:cs typeface="ＭＳ Ｐゴシック" charset="0"/>
              </a:rPr>
              <a:t>current</a:t>
            </a:r>
          </a:p>
          <a:p>
            <a:pPr lvl="1"/>
            <a:r>
              <a:rPr lang="is-IS" sz="1800" dirty="0">
                <a:latin typeface="Arial" charset="0"/>
                <a:ea typeface="ＭＳ Ｐゴシック" charset="0"/>
                <a:cs typeface="ＭＳ Ｐゴシック" charset="0"/>
              </a:rPr>
              <a:t>Current increases </a:t>
            </a:r>
            <a:r>
              <a:rPr lang="is-IS" sz="1800" u="sng" dirty="0">
                <a:latin typeface="Arial" charset="0"/>
                <a:ea typeface="ＭＳ Ｐゴシック" charset="0"/>
                <a:cs typeface="ＭＳ Ｐゴシック" charset="0"/>
              </a:rPr>
              <a:t>crazy fast</a:t>
            </a:r>
            <a:r>
              <a:rPr lang="is-IS" sz="1800" dirty="0">
                <a:latin typeface="Arial" charset="0"/>
                <a:ea typeface="ＭＳ Ｐゴシック" charset="0"/>
                <a:cs typeface="ＭＳ Ｐゴシック" charset="0"/>
              </a:rPr>
              <a:t> for V&gt;V</a:t>
            </a:r>
            <a:r>
              <a:rPr lang="is-IS" sz="1800" baseline="-25000" dirty="0">
                <a:latin typeface="Arial" charset="0"/>
                <a:ea typeface="ＭＳ Ｐゴシック" charset="0"/>
                <a:cs typeface="ＭＳ Ｐゴシック" charset="0"/>
              </a:rPr>
              <a:t>f</a:t>
            </a:r>
            <a:r>
              <a:rPr lang="is-IS" sz="1800" dirty="0">
                <a:latin typeface="Arial" charset="0"/>
                <a:ea typeface="ＭＳ Ｐゴシック" charset="0"/>
                <a:cs typeface="ＭＳ Ｐゴシック" charset="0"/>
              </a:rPr>
              <a:t> </a:t>
            </a:r>
          </a:p>
          <a:p>
            <a:pPr lvl="1"/>
            <a:r>
              <a:rPr lang="is-IS" sz="1800" dirty="0">
                <a:latin typeface="Arial" charset="0"/>
                <a:ea typeface="ＭＳ Ｐゴシック" charset="0"/>
                <a:cs typeface="ＭＳ Ｐゴシック" charset="0"/>
              </a:rPr>
              <a:t>Current ~ 0 for V &lt; V</a:t>
            </a:r>
            <a:r>
              <a:rPr lang="is-IS" sz="1800" baseline="-25000" dirty="0">
                <a:latin typeface="Arial" charset="0"/>
                <a:ea typeface="ＭＳ Ｐゴシック" charset="0"/>
                <a:cs typeface="ＭＳ Ｐゴシック" charset="0"/>
              </a:rPr>
              <a:t>f</a:t>
            </a:r>
          </a:p>
          <a:p>
            <a:pPr lvl="1"/>
            <a:r>
              <a:rPr lang="is-IS" sz="1800" dirty="0">
                <a:latin typeface="Arial" charset="0"/>
                <a:ea typeface="ＭＳ Ｐゴシック" charset="0"/>
                <a:cs typeface="ＭＳ Ｐゴシック" charset="0"/>
              </a:rPr>
              <a:t>Operating a LED safely requires a </a:t>
            </a:r>
            <a:br>
              <a:rPr lang="is-IS" sz="1800" dirty="0">
                <a:latin typeface="Arial" charset="0"/>
                <a:ea typeface="ＭＳ Ｐゴシック" charset="0"/>
                <a:cs typeface="ＭＳ Ｐゴシック" charset="0"/>
              </a:rPr>
            </a:br>
            <a:r>
              <a:rPr lang="is-IS" sz="1800" dirty="0">
                <a:latin typeface="Arial" charset="0"/>
                <a:ea typeface="ＭＳ Ｐゴシック" charset="0"/>
                <a:cs typeface="ＭＳ Ｐゴシック" charset="0"/>
              </a:rPr>
              <a:t>regulated </a:t>
            </a:r>
            <a:r>
              <a:rPr lang="is-IS" sz="1800" i="1" dirty="0">
                <a:latin typeface="Arial" charset="0"/>
                <a:ea typeface="ＭＳ Ｐゴシック" charset="0"/>
                <a:cs typeface="ＭＳ Ｐゴシック" charset="0"/>
              </a:rPr>
              <a:t>current source, </a:t>
            </a:r>
            <a:r>
              <a:rPr lang="is-IS" sz="1800" dirty="0">
                <a:latin typeface="Arial" charset="0"/>
                <a:ea typeface="ＭＳ Ｐゴシック" charset="0"/>
                <a:cs typeface="ＭＳ Ｐゴシック" charset="0"/>
              </a:rPr>
              <a:t>not a </a:t>
            </a:r>
            <a:r>
              <a:rPr lang="is-IS" sz="1800" i="1" dirty="0">
                <a:latin typeface="Arial" charset="0"/>
                <a:ea typeface="ＭＳ Ｐゴシック" charset="0"/>
                <a:cs typeface="ＭＳ Ｐゴシック" charset="0"/>
              </a:rPr>
              <a:t>voltage </a:t>
            </a:r>
            <a:br>
              <a:rPr lang="is-IS" sz="1800" i="1" dirty="0">
                <a:latin typeface="Arial" charset="0"/>
                <a:ea typeface="ＭＳ Ｐゴシック" charset="0"/>
                <a:cs typeface="ＭＳ Ｐゴシック" charset="0"/>
              </a:rPr>
            </a:br>
            <a:r>
              <a:rPr lang="is-IS" sz="1800" i="1" dirty="0">
                <a:latin typeface="Arial" charset="0"/>
                <a:ea typeface="ＭＳ Ｐゴシック" charset="0"/>
                <a:cs typeface="ＭＳ Ｐゴシック" charset="0"/>
              </a:rPr>
              <a:t>source</a:t>
            </a:r>
            <a:r>
              <a:rPr lang="is-IS" sz="1800" dirty="0">
                <a:latin typeface="Arial" charset="0"/>
                <a:ea typeface="ＭＳ Ｐゴシック" charset="0"/>
                <a:cs typeface="ＭＳ Ｐゴシック" charset="0"/>
              </a:rPr>
              <a:t> </a:t>
            </a:r>
          </a:p>
          <a:p>
            <a:r>
              <a:rPr lang="en-US" sz="2000" dirty="0">
                <a:latin typeface="Arial" charset="0"/>
                <a:ea typeface="ＭＳ Ｐゴシック" charset="0"/>
                <a:cs typeface="ＭＳ Ｐゴシック" charset="0"/>
              </a:rPr>
              <a:t>How does your LED respond? </a:t>
            </a:r>
          </a:p>
          <a:p>
            <a:pPr lvl="1"/>
            <a:r>
              <a:rPr lang="en-US" sz="1800" dirty="0">
                <a:latin typeface="Arial" charset="0"/>
                <a:ea typeface="ＭＳ Ｐゴシック" charset="0"/>
                <a:cs typeface="ＭＳ Ｐゴシック" charset="0"/>
              </a:rPr>
              <a:t>How do you safely test it without destroying it?? </a:t>
            </a:r>
          </a:p>
          <a:p>
            <a:pPr lvl="2"/>
            <a:r>
              <a:rPr lang="en-US" sz="1600" dirty="0">
                <a:latin typeface="Arial" charset="0"/>
                <a:ea typeface="ＭＳ Ｐゴシック" charset="0"/>
                <a:cs typeface="ＭＳ Ｐゴシック" charset="0"/>
              </a:rPr>
              <a:t>If only you had a regulated current source </a:t>
            </a:r>
            <a:r>
              <a:rPr lang="is-IS" sz="1600" dirty="0">
                <a:latin typeface="Arial" charset="0"/>
                <a:ea typeface="ＭＳ Ｐゴシック" charset="0"/>
                <a:cs typeface="ＭＳ Ｐゴシック" charset="0"/>
              </a:rPr>
              <a:t>… </a:t>
            </a:r>
          </a:p>
          <a:p>
            <a:r>
              <a:rPr lang="is-IS" sz="2000" dirty="0">
                <a:latin typeface="Arial" charset="0"/>
                <a:ea typeface="ＭＳ Ｐゴシック" charset="0"/>
                <a:cs typeface="ＭＳ Ｐゴシック" charset="0"/>
              </a:rPr>
              <a:t>Fun fact: a regulated voltage source in series</a:t>
            </a:r>
            <a:br>
              <a:rPr lang="is-IS" sz="2000" dirty="0">
                <a:latin typeface="Arial" charset="0"/>
                <a:ea typeface="ＭＳ Ｐゴシック" charset="0"/>
                <a:cs typeface="ＭＳ Ｐゴシック" charset="0"/>
              </a:rPr>
            </a:br>
            <a:r>
              <a:rPr lang="is-IS" sz="2000" dirty="0">
                <a:latin typeface="Arial" charset="0"/>
                <a:ea typeface="ＭＳ Ｐゴシック" charset="0"/>
                <a:cs typeface="ＭＳ Ｐゴシック" charset="0"/>
              </a:rPr>
              <a:t>with a big resistor behaves just like a current source ... </a:t>
            </a:r>
          </a:p>
          <a:p>
            <a:pPr lvl="1"/>
            <a:r>
              <a:rPr lang="is-IS" sz="1800" dirty="0">
                <a:latin typeface="Arial" charset="0"/>
                <a:ea typeface="ＭＳ Ｐゴシック" charset="0"/>
                <a:cs typeface="ＭＳ Ｐゴシック" charset="0"/>
              </a:rPr>
              <a:t>Why?</a:t>
            </a:r>
          </a:p>
          <a:p>
            <a:pPr lvl="1"/>
            <a:r>
              <a:rPr lang="is-IS" sz="1800" dirty="0">
                <a:latin typeface="Arial" charset="0"/>
                <a:ea typeface="ＭＳ Ｐゴシック" charset="0"/>
                <a:cs typeface="ＭＳ Ｐゴシック" charset="0"/>
              </a:rPr>
              <a:t>What does “big” mean? We‘ll explore this later ... (Matlab file: voltageAndCurrent.mlx)</a:t>
            </a:r>
          </a:p>
          <a:p>
            <a:pPr lvl="1"/>
            <a:endParaRPr lang="is-IS" sz="1800" dirty="0">
              <a:latin typeface="Arial" charset="0"/>
              <a:ea typeface="ＭＳ Ｐゴシック" charset="0"/>
              <a:cs typeface="ＭＳ Ｐゴシック" charset="0"/>
            </a:endParaRPr>
          </a:p>
          <a:p>
            <a:endParaRPr lang="is-IS" sz="2000" dirty="0">
              <a:latin typeface="Arial" charset="0"/>
              <a:ea typeface="ＭＳ Ｐゴシック" charset="0"/>
              <a:cs typeface="ＭＳ Ｐゴシック" charset="0"/>
            </a:endParaRPr>
          </a:p>
        </p:txBody>
      </p:sp>
      <p:pic>
        <p:nvPicPr>
          <p:cNvPr id="5" name="Picture 4">
            <a:extLst>
              <a:ext uri="{FF2B5EF4-FFF2-40B4-BE49-F238E27FC236}">
                <a16:creationId xmlns:a16="http://schemas.microsoft.com/office/drawing/2014/main" id="{81EAB6D4-4AF6-4E4D-A2BB-CEBB5314720E}"/>
              </a:ext>
            </a:extLst>
          </p:cNvPr>
          <p:cNvPicPr>
            <a:picLocks noChangeAspect="1"/>
          </p:cNvPicPr>
          <p:nvPr/>
        </p:nvPicPr>
        <p:blipFill>
          <a:blip r:embed="rId3"/>
          <a:stretch>
            <a:fillRect/>
          </a:stretch>
        </p:blipFill>
        <p:spPr>
          <a:xfrm>
            <a:off x="5943600" y="533399"/>
            <a:ext cx="3086100" cy="3086100"/>
          </a:xfrm>
          <a:prstGeom prst="rect">
            <a:avLst/>
          </a:prstGeom>
        </p:spPr>
      </p:pic>
      <p:sp>
        <p:nvSpPr>
          <p:cNvPr id="2" name="TextBox 1">
            <a:extLst>
              <a:ext uri="{FF2B5EF4-FFF2-40B4-BE49-F238E27FC236}">
                <a16:creationId xmlns:a16="http://schemas.microsoft.com/office/drawing/2014/main" id="{383E441A-2A7E-BA44-85A2-DEAED6DA834D}"/>
              </a:ext>
            </a:extLst>
          </p:cNvPr>
          <p:cNvSpPr txBox="1"/>
          <p:nvPr/>
        </p:nvSpPr>
        <p:spPr>
          <a:xfrm>
            <a:off x="6413330" y="3534368"/>
            <a:ext cx="2705100" cy="923330"/>
          </a:xfrm>
          <a:prstGeom prst="rect">
            <a:avLst/>
          </a:prstGeom>
          <a:noFill/>
        </p:spPr>
        <p:txBody>
          <a:bodyPr wrap="square" rtlCol="0">
            <a:spAutoFit/>
          </a:bodyPr>
          <a:lstStyle/>
          <a:p>
            <a:r>
              <a:rPr lang="en-US" sz="1800" dirty="0">
                <a:solidFill>
                  <a:srgbClr val="FF0000"/>
                </a:solidFill>
              </a:rPr>
              <a:t>Note: I grabbed this curve off the ’net. 10mA is hot for our small LEDs </a:t>
            </a:r>
          </a:p>
        </p:txBody>
      </p:sp>
    </p:spTree>
    <p:extLst>
      <p:ext uri="{BB962C8B-B14F-4D97-AF65-F5344CB8AC3E}">
        <p14:creationId xmlns:p14="http://schemas.microsoft.com/office/powerpoint/2010/main" val="2470545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38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38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38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38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38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38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6386">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6386">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6386">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6386">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6386">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6386">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6" grpId="0" build="p" bldLvl="5"/>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2"/>
          <p:cNvSpPr>
            <a:spLocks noGrp="1" noChangeArrowheads="1"/>
          </p:cNvSpPr>
          <p:nvPr>
            <p:ph type="title"/>
          </p:nvPr>
        </p:nvSpPr>
        <p:spPr>
          <a:xfrm>
            <a:off x="762000" y="-304800"/>
            <a:ext cx="7772400" cy="1143000"/>
          </a:xfrm>
        </p:spPr>
        <p:txBody>
          <a:bodyPr/>
          <a:lstStyle/>
          <a:p>
            <a:r>
              <a:rPr lang="en-US" dirty="0">
                <a:latin typeface="Arial" charset="0"/>
                <a:ea typeface="ＭＳ Ｐゴシック" charset="0"/>
                <a:cs typeface="ＭＳ Ｐゴシック" charset="0"/>
              </a:rPr>
              <a:t>Characterizing an LED</a:t>
            </a:r>
          </a:p>
        </p:txBody>
      </p:sp>
      <p:sp>
        <p:nvSpPr>
          <p:cNvPr id="16386" name="Rectangle 3"/>
          <p:cNvSpPr>
            <a:spLocks noGrp="1" noChangeArrowheads="1"/>
          </p:cNvSpPr>
          <p:nvPr>
            <p:ph type="body" idx="1"/>
          </p:nvPr>
        </p:nvSpPr>
        <p:spPr>
          <a:xfrm>
            <a:off x="685800" y="699371"/>
            <a:ext cx="7772400" cy="4800600"/>
          </a:xfrm>
        </p:spPr>
        <p:txBody>
          <a:bodyPr/>
          <a:lstStyle/>
          <a:p>
            <a:r>
              <a:rPr lang="is-IS" b="1" u="sng" dirty="0">
                <a:latin typeface="Arial" charset="0"/>
                <a:ea typeface="ＭＳ Ｐゴシック" charset="0"/>
                <a:cs typeface="ＭＳ Ｐゴシック" charset="0"/>
              </a:rPr>
              <a:t>Never</a:t>
            </a:r>
            <a:r>
              <a:rPr lang="is-IS" dirty="0">
                <a:latin typeface="Arial" charset="0"/>
                <a:ea typeface="ＭＳ Ｐゴシック" charset="0"/>
                <a:cs typeface="ＭＳ Ｐゴシック" charset="0"/>
              </a:rPr>
              <a:t> connect an LED to a voltage source without a current-limiting series resistor </a:t>
            </a:r>
          </a:p>
          <a:p>
            <a:r>
              <a:rPr lang="is-IS" dirty="0">
                <a:latin typeface="Arial" charset="0"/>
                <a:ea typeface="ＭＳ Ｐゴシック" charset="0"/>
                <a:cs typeface="ＭＳ Ｐゴシック" charset="0"/>
              </a:rPr>
              <a:t>To find the LEDs characteristics,</a:t>
            </a:r>
            <a:br>
              <a:rPr lang="is-IS" dirty="0">
                <a:latin typeface="Arial" charset="0"/>
                <a:ea typeface="ＭＳ Ｐゴシック" charset="0"/>
                <a:cs typeface="ＭＳ Ｐゴシック" charset="0"/>
              </a:rPr>
            </a:br>
            <a:r>
              <a:rPr lang="is-IS" dirty="0">
                <a:latin typeface="Arial" charset="0"/>
                <a:ea typeface="ＭＳ Ｐゴシック" charset="0"/>
                <a:cs typeface="ＭＳ Ｐゴシック" charset="0"/>
              </a:rPr>
              <a:t>assume worst cases, V</a:t>
            </a:r>
            <a:r>
              <a:rPr lang="is-IS" baseline="-25000" dirty="0">
                <a:latin typeface="Arial" charset="0"/>
                <a:ea typeface="ＭＳ Ｐゴシック" charset="0"/>
                <a:cs typeface="ＭＳ Ｐゴシック" charset="0"/>
              </a:rPr>
              <a:t>f</a:t>
            </a:r>
            <a:r>
              <a:rPr lang="is-IS" dirty="0">
                <a:latin typeface="Arial" charset="0"/>
                <a:ea typeface="ＭＳ Ｐゴシック" charset="0"/>
                <a:cs typeface="ＭＳ Ｐゴシック" charset="0"/>
              </a:rPr>
              <a:t> = 0 and </a:t>
            </a:r>
            <a:br>
              <a:rPr lang="is-IS" dirty="0">
                <a:latin typeface="Arial" charset="0"/>
                <a:ea typeface="ＭＳ Ｐゴシック" charset="0"/>
                <a:cs typeface="ＭＳ Ｐゴシック" charset="0"/>
              </a:rPr>
            </a:br>
            <a:r>
              <a:rPr lang="is-IS" dirty="0">
                <a:latin typeface="Arial" charset="0"/>
                <a:ea typeface="ＭＳ Ｐゴシック" charset="0"/>
                <a:cs typeface="ＭＳ Ｐゴシック" charset="0"/>
              </a:rPr>
              <a:t>Rth = 0, so Rseries = Vth / Imax,</a:t>
            </a:r>
            <a:br>
              <a:rPr lang="is-IS" dirty="0">
                <a:latin typeface="Arial" charset="0"/>
                <a:ea typeface="ＭＳ Ｐゴシック" charset="0"/>
                <a:cs typeface="ＭＳ Ｐゴシック" charset="0"/>
              </a:rPr>
            </a:br>
            <a:r>
              <a:rPr lang="is-IS" dirty="0">
                <a:latin typeface="Arial" charset="0"/>
                <a:ea typeface="ＭＳ Ｐゴシック" charset="0"/>
                <a:cs typeface="ＭＳ Ｐゴシック" charset="0"/>
              </a:rPr>
              <a:t>the maximum safe LED current</a:t>
            </a:r>
            <a:br>
              <a:rPr lang="is-IS" dirty="0">
                <a:latin typeface="Arial" charset="0"/>
                <a:ea typeface="ＭＳ Ｐゴシック" charset="0"/>
                <a:cs typeface="ＭＳ Ｐゴシック" charset="0"/>
              </a:rPr>
            </a:br>
            <a:r>
              <a:rPr lang="is-IS" dirty="0">
                <a:latin typeface="Arial" charset="0"/>
                <a:ea typeface="ＭＳ Ｐゴシック" charset="0"/>
                <a:cs typeface="ＭＳ Ｐゴシック" charset="0"/>
              </a:rPr>
              <a:t>which for small LEDs is ~10 mA</a:t>
            </a:r>
          </a:p>
          <a:p>
            <a:r>
              <a:rPr lang="is-IS" dirty="0">
                <a:latin typeface="Arial" charset="0"/>
                <a:ea typeface="ＭＳ Ｐゴシック" charset="0"/>
                <a:cs typeface="ＭＳ Ｐゴシック" charset="0"/>
              </a:rPr>
              <a:t>You can now measure V</a:t>
            </a:r>
            <a:r>
              <a:rPr lang="is-IS" baseline="-25000" dirty="0">
                <a:latin typeface="Arial" charset="0"/>
                <a:ea typeface="ＭＳ Ｐゴシック" charset="0"/>
                <a:cs typeface="ＭＳ Ｐゴシック" charset="0"/>
              </a:rPr>
              <a:t>f</a:t>
            </a:r>
            <a:r>
              <a:rPr lang="is-IS" dirty="0">
                <a:latin typeface="Arial" charset="0"/>
                <a:ea typeface="ＭＳ Ｐゴシック" charset="0"/>
                <a:cs typeface="ＭＳ Ｐゴシック" charset="0"/>
              </a:rPr>
              <a:t> across the LED and measure i = V</a:t>
            </a:r>
            <a:r>
              <a:rPr lang="is-IS" baseline="-25000" dirty="0">
                <a:latin typeface="Arial" charset="0"/>
                <a:ea typeface="ＭＳ Ｐゴシック" charset="0"/>
                <a:cs typeface="ＭＳ Ｐゴシック" charset="0"/>
              </a:rPr>
              <a:t>R</a:t>
            </a:r>
            <a:r>
              <a:rPr lang="is-IS" dirty="0">
                <a:latin typeface="Arial" charset="0"/>
                <a:ea typeface="ＭＳ Ｐゴシック" charset="0"/>
                <a:cs typeface="ＭＳ Ｐゴシック" charset="0"/>
              </a:rPr>
              <a:t>/Rseries </a:t>
            </a:r>
          </a:p>
          <a:p>
            <a:r>
              <a:rPr lang="is-IS" dirty="0">
                <a:latin typeface="Arial" charset="0"/>
                <a:ea typeface="ＭＳ Ｐゴシック" charset="0"/>
                <a:cs typeface="ＭＳ Ｐゴシック" charset="0"/>
              </a:rPr>
              <a:t>To measure the LEDs I-V curve, we need to increase Rseries (decreasing it risks burning out the LED)</a:t>
            </a:r>
            <a:endParaRPr lang="en-US" dirty="0">
              <a:latin typeface="Arial" charset="0"/>
              <a:ea typeface="ＭＳ Ｐゴシック" charset="0"/>
              <a:cs typeface="ＭＳ Ｐゴシック" charset="0"/>
            </a:endParaRPr>
          </a:p>
        </p:txBody>
      </p:sp>
      <p:grpSp>
        <p:nvGrpSpPr>
          <p:cNvPr id="4" name="Group 3">
            <a:extLst>
              <a:ext uri="{FF2B5EF4-FFF2-40B4-BE49-F238E27FC236}">
                <a16:creationId xmlns:a16="http://schemas.microsoft.com/office/drawing/2014/main" id="{D29B444D-4901-5E4D-8CD9-9FA5AE111238}"/>
              </a:ext>
            </a:extLst>
          </p:cNvPr>
          <p:cNvGrpSpPr/>
          <p:nvPr/>
        </p:nvGrpSpPr>
        <p:grpSpPr>
          <a:xfrm>
            <a:off x="6096000" y="1143000"/>
            <a:ext cx="2921000" cy="1930400"/>
            <a:chOff x="6019800" y="3886200"/>
            <a:chExt cx="2921000" cy="1930400"/>
          </a:xfrm>
        </p:grpSpPr>
        <p:pic>
          <p:nvPicPr>
            <p:cNvPr id="2" name="Picture 1">
              <a:extLst>
                <a:ext uri="{FF2B5EF4-FFF2-40B4-BE49-F238E27FC236}">
                  <a16:creationId xmlns:a16="http://schemas.microsoft.com/office/drawing/2014/main" id="{D6BBC696-2FF6-E34E-8D65-C78EF5950B63}"/>
                </a:ext>
              </a:extLst>
            </p:cNvPr>
            <p:cNvPicPr>
              <a:picLocks noChangeAspect="1"/>
            </p:cNvPicPr>
            <p:nvPr/>
          </p:nvPicPr>
          <p:blipFill>
            <a:blip r:embed="rId3"/>
            <a:stretch>
              <a:fillRect/>
            </a:stretch>
          </p:blipFill>
          <p:spPr>
            <a:xfrm>
              <a:off x="6019800" y="3886200"/>
              <a:ext cx="2921000" cy="1930400"/>
            </a:xfrm>
            <a:prstGeom prst="rect">
              <a:avLst/>
            </a:prstGeom>
          </p:spPr>
        </p:pic>
        <p:sp>
          <p:nvSpPr>
            <p:cNvPr id="3" name="Rectangle 2">
              <a:extLst>
                <a:ext uri="{FF2B5EF4-FFF2-40B4-BE49-F238E27FC236}">
                  <a16:creationId xmlns:a16="http://schemas.microsoft.com/office/drawing/2014/main" id="{95FD31EF-1D41-7D41-8CF9-9D73D55B99AD}"/>
                </a:ext>
              </a:extLst>
            </p:cNvPr>
            <p:cNvSpPr/>
            <p:nvPr/>
          </p:nvSpPr>
          <p:spPr bwMode="auto">
            <a:xfrm>
              <a:off x="6934200" y="5105400"/>
              <a:ext cx="533400" cy="394571"/>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grpSp>
    </p:spTree>
    <p:extLst>
      <p:ext uri="{BB962C8B-B14F-4D97-AF65-F5344CB8AC3E}">
        <p14:creationId xmlns:p14="http://schemas.microsoft.com/office/powerpoint/2010/main" val="2271657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38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38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38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38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6" grpId="0" build="p" bldLvl="5"/>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15061B-A4D4-4C45-BB75-E3BF11A12C9C}"/>
              </a:ext>
            </a:extLst>
          </p:cNvPr>
          <p:cNvSpPr>
            <a:spLocks noGrp="1"/>
          </p:cNvSpPr>
          <p:nvPr>
            <p:ph type="title"/>
          </p:nvPr>
        </p:nvSpPr>
        <p:spPr>
          <a:xfrm>
            <a:off x="457200" y="76200"/>
            <a:ext cx="8077200" cy="1143000"/>
          </a:xfrm>
        </p:spPr>
        <p:txBody>
          <a:bodyPr/>
          <a:lstStyle/>
          <a:p>
            <a:r>
              <a:rPr lang="en-US" dirty="0"/>
              <a:t>Don’t smoke your pot</a:t>
            </a:r>
          </a:p>
        </p:txBody>
      </p:sp>
      <p:sp>
        <p:nvSpPr>
          <p:cNvPr id="3" name="Content Placeholder 2">
            <a:extLst>
              <a:ext uri="{FF2B5EF4-FFF2-40B4-BE49-F238E27FC236}">
                <a16:creationId xmlns:a16="http://schemas.microsoft.com/office/drawing/2014/main" id="{384A2F5A-8D3D-2449-BD87-A6169EA77854}"/>
              </a:ext>
            </a:extLst>
          </p:cNvPr>
          <p:cNvSpPr>
            <a:spLocks noGrp="1"/>
          </p:cNvSpPr>
          <p:nvPr>
            <p:ph idx="1"/>
          </p:nvPr>
        </p:nvSpPr>
        <p:spPr/>
        <p:txBody>
          <a:bodyPr/>
          <a:lstStyle/>
          <a:p>
            <a:r>
              <a:rPr lang="en-US" sz="2000" dirty="0"/>
              <a:t>A potentiometer consists of a long resistor with a movable contact (“wiper”)</a:t>
            </a:r>
          </a:p>
          <a:p>
            <a:r>
              <a:rPr lang="en-US" sz="2000" dirty="0"/>
              <a:t>The resistance between one end and the contact (typically the center pin) can vary between ~0</a:t>
            </a:r>
            <a:r>
              <a:rPr lang="en-US" sz="2000" dirty="0">
                <a:latin typeface="Symbol" pitchFamily="2" charset="2"/>
              </a:rPr>
              <a:t>W</a:t>
            </a:r>
            <a:r>
              <a:rPr lang="en-US" sz="2000" dirty="0"/>
              <a:t> and the value of the pot </a:t>
            </a:r>
          </a:p>
          <a:p>
            <a:r>
              <a:rPr lang="en-US" sz="2000" dirty="0"/>
              <a:t>If the pot is the only current limiting device in a circuit with a voltage source, and you turn the pot toward zero … then excess current can flow and burn the pot</a:t>
            </a:r>
          </a:p>
          <a:p>
            <a:r>
              <a:rPr lang="en-US" sz="2000" dirty="0"/>
              <a:t>So ALWAYS make sure there’s some </a:t>
            </a:r>
            <a:r>
              <a:rPr lang="en-US" sz="2000" i="1" dirty="0"/>
              <a:t>other</a:t>
            </a:r>
            <a:r>
              <a:rPr lang="en-US" sz="2000" dirty="0"/>
              <a:t> current-limiting device in series with a pot and a voltage source</a:t>
            </a:r>
          </a:p>
        </p:txBody>
      </p:sp>
      <p:pic>
        <p:nvPicPr>
          <p:cNvPr id="44034" name="Picture 2" descr="How to attach a Potentiometer to a micro:bit - teachwithict.com">
            <a:extLst>
              <a:ext uri="{FF2B5EF4-FFF2-40B4-BE49-F238E27FC236}">
                <a16:creationId xmlns:a16="http://schemas.microsoft.com/office/drawing/2014/main" id="{C8545C4A-7C49-2B43-B68E-86AADBDCDF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600" y="4305300"/>
            <a:ext cx="3200400" cy="2514600"/>
          </a:xfrm>
          <a:prstGeom prst="rect">
            <a:avLst/>
          </a:prstGeom>
          <a:noFill/>
          <a:extLst>
            <a:ext uri="{909E8E84-426E-40DD-AFC4-6F175D3DCCD1}">
              <a14:hiddenFill xmlns:a14="http://schemas.microsoft.com/office/drawing/2010/main">
                <a:solidFill>
                  <a:srgbClr val="FFFFFF"/>
                </a:solidFill>
              </a14:hiddenFill>
            </a:ext>
          </a:extLst>
        </p:spPr>
      </p:pic>
      <p:pic>
        <p:nvPicPr>
          <p:cNvPr id="44036" name="Picture 4" descr="Potentiometer - Wikipedia">
            <a:extLst>
              <a:ext uri="{FF2B5EF4-FFF2-40B4-BE49-F238E27FC236}">
                <a16:creationId xmlns:a16="http://schemas.microsoft.com/office/drawing/2014/main" id="{7FBD5259-67D9-AA4C-BD4C-633249735F1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4272643"/>
            <a:ext cx="2794000" cy="2235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73673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AEA67F-37A3-DF4E-8716-66AD409AA781}"/>
              </a:ext>
            </a:extLst>
          </p:cNvPr>
          <p:cNvSpPr>
            <a:spLocks noGrp="1"/>
          </p:cNvSpPr>
          <p:nvPr>
            <p:ph type="title"/>
          </p:nvPr>
        </p:nvSpPr>
        <p:spPr/>
        <p:txBody>
          <a:bodyPr>
            <a:normAutofit/>
          </a:bodyPr>
          <a:lstStyle/>
          <a:p>
            <a:r>
              <a:rPr lang="en-US" dirty="0"/>
              <a:t>Measuring</a:t>
            </a:r>
            <a:r>
              <a:rPr lang="en-US" dirty="0">
                <a:sym typeface="Wingdings" pitchFamily="2" charset="2"/>
              </a:rPr>
              <a:t> your </a:t>
            </a:r>
            <a:r>
              <a:rPr lang="en-US" dirty="0"/>
              <a:t>LED </a:t>
            </a:r>
            <a:r>
              <a:rPr lang="en-US" dirty="0">
                <a:sym typeface="Wingdings" pitchFamily="2" charset="2"/>
              </a:rPr>
              <a:t>I-V curve</a:t>
            </a:r>
            <a:endParaRPr lang="en-US" baseline="-25000" dirty="0"/>
          </a:p>
        </p:txBody>
      </p:sp>
      <p:sp>
        <p:nvSpPr>
          <p:cNvPr id="3" name="Content Placeholder 2">
            <a:extLst>
              <a:ext uri="{FF2B5EF4-FFF2-40B4-BE49-F238E27FC236}">
                <a16:creationId xmlns:a16="http://schemas.microsoft.com/office/drawing/2014/main" id="{D7316692-FC62-8E4C-9734-453B75575F18}"/>
              </a:ext>
            </a:extLst>
          </p:cNvPr>
          <p:cNvSpPr>
            <a:spLocks noGrp="1"/>
          </p:cNvSpPr>
          <p:nvPr>
            <p:ph idx="1"/>
          </p:nvPr>
        </p:nvSpPr>
        <p:spPr>
          <a:xfrm>
            <a:off x="457201" y="1417637"/>
            <a:ext cx="5537114" cy="4471005"/>
          </a:xfrm>
        </p:spPr>
        <p:txBody>
          <a:bodyPr>
            <a:normAutofit/>
          </a:bodyPr>
          <a:lstStyle/>
          <a:p>
            <a:pPr marL="0" indent="0">
              <a:buNone/>
            </a:pPr>
            <a:r>
              <a:rPr lang="en-US" sz="2000" i="1" dirty="0"/>
              <a:t>Assume</a:t>
            </a:r>
            <a:r>
              <a:rPr lang="en-US" sz="2000" dirty="0"/>
              <a:t> (for now) that </a:t>
            </a:r>
            <a:r>
              <a:rPr lang="en-US" sz="2000" dirty="0" err="1"/>
              <a:t>V</a:t>
            </a:r>
            <a:r>
              <a:rPr lang="en-US" sz="2000" baseline="-25000" dirty="0" err="1"/>
              <a:t>f</a:t>
            </a:r>
            <a:r>
              <a:rPr lang="en-US" sz="2000" baseline="-25000" dirty="0"/>
              <a:t> </a:t>
            </a:r>
            <a:r>
              <a:rPr lang="en-US" sz="2000" dirty="0"/>
              <a:t>(and </a:t>
            </a:r>
            <a:r>
              <a:rPr lang="en-US" sz="2000" dirty="0" err="1"/>
              <a:t>R</a:t>
            </a:r>
            <a:r>
              <a:rPr lang="en-US" sz="2000" baseline="-25000" dirty="0" err="1"/>
              <a:t>Th</a:t>
            </a:r>
            <a:r>
              <a:rPr lang="en-US" sz="2000" dirty="0"/>
              <a:t>) = 0, and find a resistor close to </a:t>
            </a:r>
            <a:r>
              <a:rPr lang="en-US" sz="2000" dirty="0" err="1"/>
              <a:t>R</a:t>
            </a:r>
            <a:r>
              <a:rPr lang="en-US" sz="2000" baseline="-25000" dirty="0" err="1"/>
              <a:t>Min</a:t>
            </a:r>
            <a:r>
              <a:rPr lang="en-US" sz="2000" dirty="0"/>
              <a:t> &gt;</a:t>
            </a:r>
            <a:r>
              <a:rPr lang="en-US" sz="2000" dirty="0">
                <a:latin typeface="Times New Roman" panose="02020603050405020304" pitchFamily="18" charset="0"/>
                <a:cs typeface="Times New Roman" panose="02020603050405020304" pitchFamily="18" charset="0"/>
              </a:rPr>
              <a:t>~</a:t>
            </a:r>
            <a:r>
              <a:rPr lang="en-US" sz="2000" dirty="0"/>
              <a:t> </a:t>
            </a:r>
            <a:r>
              <a:rPr lang="en-US" sz="2000" dirty="0" err="1"/>
              <a:t>V</a:t>
            </a:r>
            <a:r>
              <a:rPr lang="en-US" sz="2000" baseline="-25000" dirty="0" err="1"/>
              <a:t>Th</a:t>
            </a:r>
            <a:r>
              <a:rPr lang="en-US" sz="2000" dirty="0"/>
              <a:t>/(10mA)</a:t>
            </a:r>
          </a:p>
          <a:p>
            <a:pPr marL="457200" indent="-457200">
              <a:buFont typeface="+mj-lt"/>
              <a:buAutoNum type="alphaLcPeriod"/>
            </a:pPr>
            <a:r>
              <a:rPr lang="en-US" sz="2000" dirty="0"/>
              <a:t>Use your </a:t>
            </a:r>
            <a:r>
              <a:rPr lang="en-US" sz="2000" b="1" dirty="0"/>
              <a:t>solderless breadboard </a:t>
            </a:r>
            <a:r>
              <a:rPr lang="en-US" sz="2000" dirty="0"/>
              <a:t>to connect the wall wart cable, </a:t>
            </a:r>
            <a:r>
              <a:rPr lang="en-US" sz="2000" dirty="0" err="1"/>
              <a:t>R</a:t>
            </a:r>
            <a:r>
              <a:rPr lang="en-US" sz="2000" baseline="-25000" dirty="0" err="1"/>
              <a:t>Min</a:t>
            </a:r>
            <a:r>
              <a:rPr lang="en-US" sz="2000" dirty="0"/>
              <a:t>, a potentiometer, and the LED in </a:t>
            </a:r>
            <a:r>
              <a:rPr lang="en-US" sz="2000" b="1" dirty="0"/>
              <a:t>series</a:t>
            </a:r>
            <a:r>
              <a:rPr lang="en-US" sz="2000" dirty="0"/>
              <a:t>. </a:t>
            </a:r>
          </a:p>
          <a:p>
            <a:pPr marL="457200" indent="-457200">
              <a:buFont typeface="+mj-lt"/>
              <a:buAutoNum type="alphaLcPeriod"/>
            </a:pPr>
            <a:r>
              <a:rPr lang="en-US" sz="2000" dirty="0"/>
              <a:t>Measure V</a:t>
            </a:r>
            <a:r>
              <a:rPr lang="en-US" sz="2000" baseline="-25000" dirty="0"/>
              <a:t>LED  </a:t>
            </a:r>
            <a:r>
              <a:rPr lang="en-US" sz="2000" dirty="0"/>
              <a:t>and </a:t>
            </a:r>
            <a:r>
              <a:rPr lang="en-US" sz="2000" dirty="0" err="1"/>
              <a:t>i</a:t>
            </a:r>
            <a:r>
              <a:rPr lang="en-US" sz="2000" dirty="0"/>
              <a:t> = </a:t>
            </a:r>
            <a:r>
              <a:rPr lang="en-US" sz="2000" dirty="0" err="1"/>
              <a:t>V</a:t>
            </a:r>
            <a:r>
              <a:rPr lang="en-US" sz="2000" baseline="-25000" dirty="0" err="1"/>
              <a:t>RMin</a:t>
            </a:r>
            <a:r>
              <a:rPr lang="en-US" sz="2000" dirty="0"/>
              <a:t>/</a:t>
            </a:r>
            <a:r>
              <a:rPr lang="en-US" sz="2000" dirty="0" err="1"/>
              <a:t>R</a:t>
            </a:r>
            <a:r>
              <a:rPr lang="en-US" sz="2000" baseline="-25000" dirty="0" err="1"/>
              <a:t>Min</a:t>
            </a:r>
            <a:r>
              <a:rPr lang="en-US" sz="2000" dirty="0"/>
              <a:t> (a </a:t>
            </a:r>
            <a:r>
              <a:rPr lang="en-US" sz="2000" dirty="0" err="1"/>
              <a:t>cliplead</a:t>
            </a:r>
            <a:r>
              <a:rPr lang="en-US" sz="2000" dirty="0"/>
              <a:t> help)</a:t>
            </a:r>
            <a:endParaRPr lang="en-US" sz="1600" dirty="0"/>
          </a:p>
          <a:p>
            <a:pPr marL="457200" indent="-457200">
              <a:buFont typeface="+mj-lt"/>
              <a:buAutoNum type="alphaLcPeriod"/>
            </a:pPr>
            <a:r>
              <a:rPr lang="en-US" sz="2000" dirty="0"/>
              <a:t>Make a table of V</a:t>
            </a:r>
            <a:r>
              <a:rPr lang="en-US" sz="2000" baseline="-25000" dirty="0"/>
              <a:t>LED</a:t>
            </a:r>
            <a:r>
              <a:rPr lang="en-US" sz="2000" dirty="0"/>
              <a:t>, </a:t>
            </a:r>
            <a:r>
              <a:rPr lang="en-US" sz="2000" dirty="0" err="1"/>
              <a:t>V</a:t>
            </a:r>
            <a:r>
              <a:rPr lang="en-US" sz="2000" baseline="-25000" dirty="0" err="1"/>
              <a:t>RMin</a:t>
            </a:r>
            <a:r>
              <a:rPr lang="en-US" sz="2000" dirty="0"/>
              <a:t>, I, and your perception of the brightness</a:t>
            </a:r>
          </a:p>
          <a:p>
            <a:pPr marL="457200" indent="-457200">
              <a:buFont typeface="+mj-lt"/>
              <a:buAutoNum type="alphaLcPeriod"/>
            </a:pPr>
            <a:r>
              <a:rPr lang="en-US" sz="2000" dirty="0"/>
              <a:t>Pick the </a:t>
            </a:r>
            <a:r>
              <a:rPr lang="en-US" sz="2000" dirty="0" err="1"/>
              <a:t>i</a:t>
            </a:r>
            <a:r>
              <a:rPr lang="en-US" sz="2000" dirty="0"/>
              <a:t> that you like and compute </a:t>
            </a:r>
            <a:r>
              <a:rPr lang="en-US" sz="2000" dirty="0" err="1"/>
              <a:t>R</a:t>
            </a:r>
            <a:r>
              <a:rPr lang="en-US" sz="2000" baseline="-25000" dirty="0" err="1"/>
              <a:t>series</a:t>
            </a:r>
            <a:endParaRPr lang="en-US" sz="2000" baseline="-25000" dirty="0"/>
          </a:p>
        </p:txBody>
      </p:sp>
      <p:grpSp>
        <p:nvGrpSpPr>
          <p:cNvPr id="4" name="Group 3">
            <a:extLst>
              <a:ext uri="{FF2B5EF4-FFF2-40B4-BE49-F238E27FC236}">
                <a16:creationId xmlns:a16="http://schemas.microsoft.com/office/drawing/2014/main" id="{FC290B87-20EF-7643-AB78-0EBE4D9C231B}"/>
              </a:ext>
            </a:extLst>
          </p:cNvPr>
          <p:cNvGrpSpPr/>
          <p:nvPr/>
        </p:nvGrpSpPr>
        <p:grpSpPr>
          <a:xfrm>
            <a:off x="5943600" y="1919441"/>
            <a:ext cx="3149686" cy="3268960"/>
            <a:chOff x="5994314" y="2109744"/>
            <a:chExt cx="3149686" cy="3268960"/>
          </a:xfrm>
        </p:grpSpPr>
        <p:sp>
          <p:nvSpPr>
            <p:cNvPr id="66" name="Rectangle 65">
              <a:extLst>
                <a:ext uri="{FF2B5EF4-FFF2-40B4-BE49-F238E27FC236}">
                  <a16:creationId xmlns:a16="http://schemas.microsoft.com/office/drawing/2014/main" id="{6C9A6FA6-A6BE-B04D-9F39-83855187891A}"/>
                </a:ext>
              </a:extLst>
            </p:cNvPr>
            <p:cNvSpPr/>
            <p:nvPr/>
          </p:nvSpPr>
          <p:spPr>
            <a:xfrm>
              <a:off x="6869951" y="2512940"/>
              <a:ext cx="319125" cy="158827"/>
            </a:xfrm>
            <a:prstGeom prst="rect">
              <a:avLst/>
            </a:prstGeom>
            <a:solidFill>
              <a:schemeClr val="bg1"/>
            </a:solidFill>
            <a:ln>
              <a:noFill/>
            </a:ln>
            <a:effectLst>
              <a:outerShdw blurRad="50800" dist="50800" dir="5400000" algn="ctr" rotWithShape="0">
                <a:schemeClr val="bg1"/>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sp>
          <p:nvSpPr>
            <p:cNvPr id="67" name="Rectangle 66">
              <a:extLst>
                <a:ext uri="{FF2B5EF4-FFF2-40B4-BE49-F238E27FC236}">
                  <a16:creationId xmlns:a16="http://schemas.microsoft.com/office/drawing/2014/main" id="{1A6C6A68-0E16-F649-8227-FB1008621FF5}"/>
                </a:ext>
              </a:extLst>
            </p:cNvPr>
            <p:cNvSpPr/>
            <p:nvPr/>
          </p:nvSpPr>
          <p:spPr>
            <a:xfrm flipV="1">
              <a:off x="6945189" y="3103145"/>
              <a:ext cx="319125" cy="166026"/>
            </a:xfrm>
            <a:prstGeom prst="rect">
              <a:avLst/>
            </a:prstGeom>
            <a:solidFill>
              <a:schemeClr val="bg1"/>
            </a:solidFill>
            <a:ln>
              <a:noFill/>
            </a:ln>
            <a:effectLst>
              <a:outerShdw blurRad="50800" dist="50800" dir="5400000" algn="ctr" rotWithShape="0">
                <a:schemeClr val="bg1"/>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sp>
          <p:nvSpPr>
            <p:cNvPr id="68" name="Rectangle 67">
              <a:extLst>
                <a:ext uri="{FF2B5EF4-FFF2-40B4-BE49-F238E27FC236}">
                  <a16:creationId xmlns:a16="http://schemas.microsoft.com/office/drawing/2014/main" id="{99EB4D5C-EBA6-A74B-A10A-6C59809B337F}"/>
                </a:ext>
              </a:extLst>
            </p:cNvPr>
            <p:cNvSpPr/>
            <p:nvPr/>
          </p:nvSpPr>
          <p:spPr>
            <a:xfrm flipV="1">
              <a:off x="7197435" y="3544580"/>
              <a:ext cx="319125" cy="166026"/>
            </a:xfrm>
            <a:prstGeom prst="rect">
              <a:avLst/>
            </a:prstGeom>
            <a:solidFill>
              <a:schemeClr val="bg1"/>
            </a:solidFill>
            <a:ln>
              <a:noFill/>
            </a:ln>
            <a:effectLst>
              <a:outerShdw blurRad="50800" dist="50800" dir="5400000" algn="ctr" rotWithShape="0">
                <a:schemeClr val="bg1"/>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grpSp>
          <p:nvGrpSpPr>
            <p:cNvPr id="6" name="Group 5">
              <a:extLst>
                <a:ext uri="{FF2B5EF4-FFF2-40B4-BE49-F238E27FC236}">
                  <a16:creationId xmlns:a16="http://schemas.microsoft.com/office/drawing/2014/main" id="{FF84AE63-5FA0-494F-A381-38452D8AEB9A}"/>
                </a:ext>
              </a:extLst>
            </p:cNvPr>
            <p:cNvGrpSpPr/>
            <p:nvPr/>
          </p:nvGrpSpPr>
          <p:grpSpPr>
            <a:xfrm>
              <a:off x="5994314" y="2109744"/>
              <a:ext cx="2540000" cy="2152828"/>
              <a:chOff x="5994314" y="2109744"/>
              <a:chExt cx="2540000" cy="2152828"/>
            </a:xfrm>
          </p:grpSpPr>
          <p:grpSp>
            <p:nvGrpSpPr>
              <p:cNvPr id="40" name="Group 39">
                <a:extLst>
                  <a:ext uri="{FF2B5EF4-FFF2-40B4-BE49-F238E27FC236}">
                    <a16:creationId xmlns:a16="http://schemas.microsoft.com/office/drawing/2014/main" id="{475919FE-8B90-8C47-B5AB-13FAFAE62B25}"/>
                  </a:ext>
                </a:extLst>
              </p:cNvPr>
              <p:cNvGrpSpPr/>
              <p:nvPr/>
            </p:nvGrpSpPr>
            <p:grpSpPr>
              <a:xfrm>
                <a:off x="5994314" y="2109744"/>
                <a:ext cx="2540000" cy="2152828"/>
                <a:chOff x="6209136" y="4112215"/>
                <a:chExt cx="2540000" cy="2152828"/>
              </a:xfrm>
            </p:grpSpPr>
            <p:pic>
              <p:nvPicPr>
                <p:cNvPr id="41" name="Picture 40">
                  <a:extLst>
                    <a:ext uri="{FF2B5EF4-FFF2-40B4-BE49-F238E27FC236}">
                      <a16:creationId xmlns:a16="http://schemas.microsoft.com/office/drawing/2014/main" id="{45301249-66BF-D241-BB51-8B25D94506A1}"/>
                    </a:ext>
                  </a:extLst>
                </p:cNvPr>
                <p:cNvPicPr>
                  <a:picLocks noChangeAspect="1"/>
                </p:cNvPicPr>
                <p:nvPr/>
              </p:nvPicPr>
              <p:blipFill>
                <a:blip r:embed="rId2"/>
                <a:stretch>
                  <a:fillRect/>
                </a:stretch>
              </p:blipFill>
              <p:spPr>
                <a:xfrm>
                  <a:off x="6209136" y="4182243"/>
                  <a:ext cx="2540000" cy="2082800"/>
                </a:xfrm>
                <a:prstGeom prst="rect">
                  <a:avLst/>
                </a:prstGeom>
              </p:spPr>
            </p:pic>
            <p:cxnSp>
              <p:nvCxnSpPr>
                <p:cNvPr id="42" name="Straight Arrow Connector 41">
                  <a:extLst>
                    <a:ext uri="{FF2B5EF4-FFF2-40B4-BE49-F238E27FC236}">
                      <a16:creationId xmlns:a16="http://schemas.microsoft.com/office/drawing/2014/main" id="{5AF8026D-2062-384B-9E70-2A31CDED26E7}"/>
                    </a:ext>
                  </a:extLst>
                </p:cNvPr>
                <p:cNvCxnSpPr/>
                <p:nvPr/>
              </p:nvCxnSpPr>
              <p:spPr>
                <a:xfrm>
                  <a:off x="6789860" y="4309734"/>
                  <a:ext cx="487046"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43" name="TextBox 42">
                  <a:extLst>
                    <a:ext uri="{FF2B5EF4-FFF2-40B4-BE49-F238E27FC236}">
                      <a16:creationId xmlns:a16="http://schemas.microsoft.com/office/drawing/2014/main" id="{F0BFF6BF-835B-7E43-8E32-8BC749E20F1F}"/>
                    </a:ext>
                  </a:extLst>
                </p:cNvPr>
                <p:cNvSpPr txBox="1"/>
                <p:nvPr/>
              </p:nvSpPr>
              <p:spPr>
                <a:xfrm>
                  <a:off x="6920211" y="4309734"/>
                  <a:ext cx="216726" cy="261610"/>
                </a:xfrm>
                <a:prstGeom prst="rect">
                  <a:avLst/>
                </a:prstGeom>
                <a:noFill/>
              </p:spPr>
              <p:txBody>
                <a:bodyPr wrap="none" rtlCol="0">
                  <a:spAutoFit/>
                </a:bodyPr>
                <a:lstStyle/>
                <a:p>
                  <a:r>
                    <a:rPr lang="en-US" sz="1100" dirty="0" err="1"/>
                    <a:t>i</a:t>
                  </a:r>
                  <a:endParaRPr lang="en-US" sz="1100" dirty="0"/>
                </a:p>
              </p:txBody>
            </p:sp>
            <p:sp>
              <p:nvSpPr>
                <p:cNvPr id="45" name="Oval 44">
                  <a:extLst>
                    <a:ext uri="{FF2B5EF4-FFF2-40B4-BE49-F238E27FC236}">
                      <a16:creationId xmlns:a16="http://schemas.microsoft.com/office/drawing/2014/main" id="{51C8014C-6B98-B048-BBB9-1E729EFC5A2E}"/>
                    </a:ext>
                  </a:extLst>
                </p:cNvPr>
                <p:cNvSpPr/>
                <p:nvPr/>
              </p:nvSpPr>
              <p:spPr>
                <a:xfrm flipH="1">
                  <a:off x="6591376" y="4112215"/>
                  <a:ext cx="946805" cy="505295"/>
                </a:xfrm>
                <a:prstGeom prst="ellipse">
                  <a:avLst/>
                </a:prstGeom>
                <a:noFill/>
                <a:ln w="22225">
                  <a:solidFill>
                    <a:srgbClr val="FF0000">
                      <a:alpha val="85000"/>
                    </a:srgb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grpSp>
          <p:sp>
            <p:nvSpPr>
              <p:cNvPr id="46" name="Rectangle 45">
                <a:extLst>
                  <a:ext uri="{FF2B5EF4-FFF2-40B4-BE49-F238E27FC236}">
                    <a16:creationId xmlns:a16="http://schemas.microsoft.com/office/drawing/2014/main" id="{AFC418BF-42D6-264B-8B31-6F4992FA8CAB}"/>
                  </a:ext>
                </a:extLst>
              </p:cNvPr>
              <p:cNvSpPr/>
              <p:nvPr/>
            </p:nvSpPr>
            <p:spPr>
              <a:xfrm flipV="1">
                <a:off x="6742959" y="3461567"/>
                <a:ext cx="319125" cy="166026"/>
              </a:xfrm>
              <a:prstGeom prst="rect">
                <a:avLst/>
              </a:prstGeom>
              <a:solidFill>
                <a:schemeClr val="bg1"/>
              </a:solidFill>
              <a:ln>
                <a:noFill/>
              </a:ln>
              <a:effectLst>
                <a:outerShdw blurRad="50800" dist="50800" dir="5400000" algn="ctr" rotWithShape="0">
                  <a:schemeClr val="bg1"/>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grpSp>
        <p:grpSp>
          <p:nvGrpSpPr>
            <p:cNvPr id="9" name="Group 8">
              <a:extLst>
                <a:ext uri="{FF2B5EF4-FFF2-40B4-BE49-F238E27FC236}">
                  <a16:creationId xmlns:a16="http://schemas.microsoft.com/office/drawing/2014/main" id="{89E2B35F-0996-B74A-AB19-9AA703AC9E18}"/>
                </a:ext>
              </a:extLst>
            </p:cNvPr>
            <p:cNvGrpSpPr/>
            <p:nvPr/>
          </p:nvGrpSpPr>
          <p:grpSpPr>
            <a:xfrm rot="5400000">
              <a:off x="6190539" y="4370160"/>
              <a:ext cx="1256048" cy="761040"/>
              <a:chOff x="7818282" y="4275914"/>
              <a:chExt cx="1256048" cy="761040"/>
            </a:xfrm>
          </p:grpSpPr>
          <p:sp>
            <p:nvSpPr>
              <p:cNvPr id="48" name="Oval 47">
                <a:extLst>
                  <a:ext uri="{FF2B5EF4-FFF2-40B4-BE49-F238E27FC236}">
                    <a16:creationId xmlns:a16="http://schemas.microsoft.com/office/drawing/2014/main" id="{9213A2A8-B995-044F-9156-6DE83344DC13}"/>
                  </a:ext>
                </a:extLst>
              </p:cNvPr>
              <p:cNvSpPr/>
              <p:nvPr/>
            </p:nvSpPr>
            <p:spPr>
              <a:xfrm>
                <a:off x="8534399" y="4434049"/>
                <a:ext cx="539931" cy="495003"/>
              </a:xfrm>
              <a:prstGeom prst="ellipse">
                <a:avLst/>
              </a:prstGeom>
              <a:noFill/>
              <a:ln w="25400">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a:solidFill>
                      <a:schemeClr val="tx1"/>
                    </a:solidFill>
                  </a:rPr>
                  <a:t>V</a:t>
                </a:r>
                <a:r>
                  <a:rPr lang="en-US" sz="1100" baseline="-25000" dirty="0">
                    <a:solidFill>
                      <a:schemeClr val="tx1"/>
                    </a:solidFill>
                  </a:rPr>
                  <a:t>R</a:t>
                </a:r>
                <a:endParaRPr lang="en-US" sz="1800" baseline="-25000" dirty="0">
                  <a:solidFill>
                    <a:schemeClr val="tx1"/>
                  </a:solidFill>
                </a:endParaRPr>
              </a:p>
            </p:txBody>
          </p:sp>
          <p:cxnSp>
            <p:nvCxnSpPr>
              <p:cNvPr id="49" name="Elbow Connector 48">
                <a:extLst>
                  <a:ext uri="{FF2B5EF4-FFF2-40B4-BE49-F238E27FC236}">
                    <a16:creationId xmlns:a16="http://schemas.microsoft.com/office/drawing/2014/main" id="{9C6A224E-5A12-F148-A9C7-BF898B5C15EC}"/>
                  </a:ext>
                </a:extLst>
              </p:cNvPr>
              <p:cNvCxnSpPr>
                <a:cxnSpLocks/>
                <a:stCxn id="48" idx="0"/>
              </p:cNvCxnSpPr>
              <p:nvPr/>
            </p:nvCxnSpPr>
            <p:spPr>
              <a:xfrm rot="16200000" flipV="1">
                <a:off x="8232256" y="3861940"/>
                <a:ext cx="158135" cy="986083"/>
              </a:xfrm>
              <a:prstGeom prst="bentConnector2">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50" name="Elbow Connector 49">
                <a:extLst>
                  <a:ext uri="{FF2B5EF4-FFF2-40B4-BE49-F238E27FC236}">
                    <a16:creationId xmlns:a16="http://schemas.microsoft.com/office/drawing/2014/main" id="{BE773108-D29F-4A4B-AC2C-2532CF629F9C}"/>
                  </a:ext>
                </a:extLst>
              </p:cNvPr>
              <p:cNvCxnSpPr>
                <a:cxnSpLocks/>
                <a:stCxn id="48" idx="4"/>
              </p:cNvCxnSpPr>
              <p:nvPr/>
            </p:nvCxnSpPr>
            <p:spPr>
              <a:xfrm rot="5400000">
                <a:off x="8272778" y="4505367"/>
                <a:ext cx="107902" cy="955272"/>
              </a:xfrm>
              <a:prstGeom prst="bentConnector2">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sp>
          <p:nvSpPr>
            <p:cNvPr id="56" name="Oval 55">
              <a:extLst>
                <a:ext uri="{FF2B5EF4-FFF2-40B4-BE49-F238E27FC236}">
                  <a16:creationId xmlns:a16="http://schemas.microsoft.com/office/drawing/2014/main" id="{7D75A352-2C16-C649-9F62-CD951AE1A2E5}"/>
                </a:ext>
              </a:extLst>
            </p:cNvPr>
            <p:cNvSpPr/>
            <p:nvPr/>
          </p:nvSpPr>
          <p:spPr>
            <a:xfrm>
              <a:off x="8482299" y="3247271"/>
              <a:ext cx="661701" cy="463335"/>
            </a:xfrm>
            <a:prstGeom prst="ellipse">
              <a:avLst/>
            </a:prstGeom>
            <a:noFill/>
            <a:ln w="25400">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a:solidFill>
                    <a:schemeClr val="tx1"/>
                  </a:solidFill>
                </a:rPr>
                <a:t>V</a:t>
              </a:r>
              <a:r>
                <a:rPr lang="en-US" sz="1100" baseline="-25000" dirty="0">
                  <a:solidFill>
                    <a:schemeClr val="tx1"/>
                  </a:solidFill>
                </a:rPr>
                <a:t>LED</a:t>
              </a:r>
              <a:endParaRPr lang="en-US" sz="1800" baseline="-25000" dirty="0">
                <a:solidFill>
                  <a:schemeClr val="tx1"/>
                </a:solidFill>
              </a:endParaRPr>
            </a:p>
          </p:txBody>
        </p:sp>
        <p:cxnSp>
          <p:nvCxnSpPr>
            <p:cNvPr id="57" name="Elbow Connector 56">
              <a:extLst>
                <a:ext uri="{FF2B5EF4-FFF2-40B4-BE49-F238E27FC236}">
                  <a16:creationId xmlns:a16="http://schemas.microsoft.com/office/drawing/2014/main" id="{388A28CE-7707-9348-A59D-97BA7F1C5ABD}"/>
                </a:ext>
              </a:extLst>
            </p:cNvPr>
            <p:cNvCxnSpPr>
              <a:cxnSpLocks/>
              <a:stCxn id="56" idx="0"/>
            </p:cNvCxnSpPr>
            <p:nvPr/>
          </p:nvCxnSpPr>
          <p:spPr>
            <a:xfrm rot="16200000" flipV="1">
              <a:off x="8210600" y="2644721"/>
              <a:ext cx="158132" cy="1046968"/>
            </a:xfrm>
            <a:prstGeom prst="bentConnector2">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58" name="Elbow Connector 57">
              <a:extLst>
                <a:ext uri="{FF2B5EF4-FFF2-40B4-BE49-F238E27FC236}">
                  <a16:creationId xmlns:a16="http://schemas.microsoft.com/office/drawing/2014/main" id="{B63E70D1-D8B7-A949-8B5E-BC29C900A3B9}"/>
                </a:ext>
              </a:extLst>
            </p:cNvPr>
            <p:cNvCxnSpPr>
              <a:cxnSpLocks/>
              <a:stCxn id="56" idx="4"/>
            </p:cNvCxnSpPr>
            <p:nvPr/>
          </p:nvCxnSpPr>
          <p:spPr>
            <a:xfrm rot="5400000">
              <a:off x="8235286" y="3272314"/>
              <a:ext cx="139573" cy="1016156"/>
            </a:xfrm>
            <a:prstGeom prst="bentConnector2">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graphicFrame>
        <p:nvGraphicFramePr>
          <p:cNvPr id="63" name="Table 62">
            <a:extLst>
              <a:ext uri="{FF2B5EF4-FFF2-40B4-BE49-F238E27FC236}">
                <a16:creationId xmlns:a16="http://schemas.microsoft.com/office/drawing/2014/main" id="{26F5EEEC-9466-CC4C-B714-83CF72645FA0}"/>
              </a:ext>
            </a:extLst>
          </p:cNvPr>
          <p:cNvGraphicFramePr>
            <a:graphicFrameLocks noGrp="1"/>
          </p:cNvGraphicFramePr>
          <p:nvPr>
            <p:extLst>
              <p:ext uri="{D42A27DB-BD31-4B8C-83A1-F6EECF244321}">
                <p14:modId xmlns:p14="http://schemas.microsoft.com/office/powerpoint/2010/main" val="544035234"/>
              </p:ext>
            </p:extLst>
          </p:nvPr>
        </p:nvGraphicFramePr>
        <p:xfrm>
          <a:off x="457200" y="5888643"/>
          <a:ext cx="5562600" cy="1097280"/>
        </p:xfrm>
        <a:graphic>
          <a:graphicData uri="http://schemas.openxmlformats.org/drawingml/2006/table">
            <a:tbl>
              <a:tblPr firstRow="1" bandRow="1">
                <a:tableStyleId>{5C22544A-7EE6-4342-B048-85BDC9FD1C3A}</a:tableStyleId>
              </a:tblPr>
              <a:tblGrid>
                <a:gridCol w="1390650">
                  <a:extLst>
                    <a:ext uri="{9D8B030D-6E8A-4147-A177-3AD203B41FA5}">
                      <a16:colId xmlns:a16="http://schemas.microsoft.com/office/drawing/2014/main" val="247038821"/>
                    </a:ext>
                  </a:extLst>
                </a:gridCol>
                <a:gridCol w="1390650">
                  <a:extLst>
                    <a:ext uri="{9D8B030D-6E8A-4147-A177-3AD203B41FA5}">
                      <a16:colId xmlns:a16="http://schemas.microsoft.com/office/drawing/2014/main" val="1209277230"/>
                    </a:ext>
                  </a:extLst>
                </a:gridCol>
                <a:gridCol w="1390650">
                  <a:extLst>
                    <a:ext uri="{9D8B030D-6E8A-4147-A177-3AD203B41FA5}">
                      <a16:colId xmlns:a16="http://schemas.microsoft.com/office/drawing/2014/main" val="4174548744"/>
                    </a:ext>
                  </a:extLst>
                </a:gridCol>
                <a:gridCol w="1390650">
                  <a:extLst>
                    <a:ext uri="{9D8B030D-6E8A-4147-A177-3AD203B41FA5}">
                      <a16:colId xmlns:a16="http://schemas.microsoft.com/office/drawing/2014/main" val="3913292928"/>
                    </a:ext>
                  </a:extLst>
                </a:gridCol>
              </a:tblGrid>
              <a:tr h="297719">
                <a:tc>
                  <a:txBody>
                    <a:bodyPr/>
                    <a:lstStyle/>
                    <a:p>
                      <a:pPr algn="ctr"/>
                      <a:r>
                        <a:rPr lang="en-US" dirty="0">
                          <a:solidFill>
                            <a:schemeClr val="bg1"/>
                          </a:solidFill>
                        </a:rPr>
                        <a:t>V</a:t>
                      </a:r>
                      <a:r>
                        <a:rPr lang="en-US" baseline="-25000" dirty="0">
                          <a:solidFill>
                            <a:schemeClr val="bg1"/>
                          </a:solidFill>
                        </a:rPr>
                        <a:t>R</a:t>
                      </a:r>
                    </a:p>
                  </a:txBody>
                  <a:tcPr/>
                </a:tc>
                <a:tc>
                  <a:txBody>
                    <a:bodyPr/>
                    <a:lstStyle/>
                    <a:p>
                      <a:pPr algn="ctr"/>
                      <a:r>
                        <a:rPr lang="en-US" dirty="0">
                          <a:solidFill>
                            <a:schemeClr val="bg1"/>
                          </a:solidFill>
                        </a:rPr>
                        <a:t>V</a:t>
                      </a:r>
                      <a:r>
                        <a:rPr lang="en-US" baseline="-25000" dirty="0">
                          <a:solidFill>
                            <a:schemeClr val="bg1"/>
                          </a:solidFill>
                        </a:rPr>
                        <a:t>LED</a:t>
                      </a:r>
                    </a:p>
                  </a:txBody>
                  <a:tcPr/>
                </a:tc>
                <a:tc>
                  <a:txBody>
                    <a:bodyPr/>
                    <a:lstStyle/>
                    <a:p>
                      <a:pPr algn="ctr"/>
                      <a:r>
                        <a:rPr lang="en-US" dirty="0">
                          <a:solidFill>
                            <a:schemeClr val="bg1"/>
                          </a:solidFill>
                        </a:rPr>
                        <a:t>I</a:t>
                      </a:r>
                    </a:p>
                  </a:txBody>
                  <a:tcPr/>
                </a:tc>
                <a:tc>
                  <a:txBody>
                    <a:bodyPr/>
                    <a:lstStyle/>
                    <a:p>
                      <a:pPr algn="ctr"/>
                      <a:r>
                        <a:rPr lang="en-US" dirty="0">
                          <a:solidFill>
                            <a:schemeClr val="bg1"/>
                          </a:solidFill>
                        </a:rPr>
                        <a:t>brightness</a:t>
                      </a:r>
                    </a:p>
                  </a:txBody>
                  <a:tcPr/>
                </a:tc>
                <a:extLst>
                  <a:ext uri="{0D108BD9-81ED-4DB2-BD59-A6C34878D82A}">
                    <a16:rowId xmlns:a16="http://schemas.microsoft.com/office/drawing/2014/main" val="3556645776"/>
                  </a:ext>
                </a:extLst>
              </a:tr>
              <a:tr h="297719">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608663107"/>
                  </a:ext>
                </a:extLst>
              </a:tr>
              <a:tr h="297719">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6313663"/>
                  </a:ext>
                </a:extLst>
              </a:tr>
            </a:tbl>
          </a:graphicData>
        </a:graphic>
      </p:graphicFrame>
      <p:sp>
        <p:nvSpPr>
          <p:cNvPr id="54" name="TextBox 53">
            <a:extLst>
              <a:ext uri="{FF2B5EF4-FFF2-40B4-BE49-F238E27FC236}">
                <a16:creationId xmlns:a16="http://schemas.microsoft.com/office/drawing/2014/main" id="{858E89F2-1F7E-BA4D-B1A3-6EFD6216C3A9}"/>
              </a:ext>
            </a:extLst>
          </p:cNvPr>
          <p:cNvSpPr txBox="1"/>
          <p:nvPr/>
        </p:nvSpPr>
        <p:spPr>
          <a:xfrm>
            <a:off x="6957072" y="6166070"/>
            <a:ext cx="2311400" cy="707886"/>
          </a:xfrm>
          <a:prstGeom prst="rect">
            <a:avLst/>
          </a:prstGeom>
          <a:noFill/>
        </p:spPr>
        <p:txBody>
          <a:bodyPr wrap="square" rtlCol="0">
            <a:spAutoFit/>
          </a:bodyPr>
          <a:lstStyle/>
          <a:p>
            <a:r>
              <a:rPr lang="en-US" sz="2000" dirty="0"/>
              <a:t>Plot the I-V curve (column 2 and 3)</a:t>
            </a:r>
          </a:p>
        </p:txBody>
      </p:sp>
    </p:spTree>
    <p:extLst>
      <p:ext uri="{BB962C8B-B14F-4D97-AF65-F5344CB8AC3E}">
        <p14:creationId xmlns:p14="http://schemas.microsoft.com/office/powerpoint/2010/main" val="15869123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AEA67F-37A3-DF4E-8716-66AD409AA781}"/>
              </a:ext>
            </a:extLst>
          </p:cNvPr>
          <p:cNvSpPr>
            <a:spLocks noGrp="1"/>
          </p:cNvSpPr>
          <p:nvPr>
            <p:ph type="title"/>
          </p:nvPr>
        </p:nvSpPr>
        <p:spPr>
          <a:xfrm>
            <a:off x="787830" y="-179000"/>
            <a:ext cx="7772400" cy="1143000"/>
          </a:xfrm>
        </p:spPr>
        <p:txBody>
          <a:bodyPr>
            <a:normAutofit/>
          </a:bodyPr>
          <a:lstStyle/>
          <a:p>
            <a:r>
              <a:rPr lang="en-US" dirty="0"/>
              <a:t>Don’t melt your breadboard</a:t>
            </a:r>
            <a:endParaRPr lang="en-US" baseline="-25000" dirty="0"/>
          </a:p>
        </p:txBody>
      </p:sp>
      <p:sp>
        <p:nvSpPr>
          <p:cNvPr id="3" name="Content Placeholder 2">
            <a:extLst>
              <a:ext uri="{FF2B5EF4-FFF2-40B4-BE49-F238E27FC236}">
                <a16:creationId xmlns:a16="http://schemas.microsoft.com/office/drawing/2014/main" id="{D7316692-FC62-8E4C-9734-453B75575F18}"/>
              </a:ext>
            </a:extLst>
          </p:cNvPr>
          <p:cNvSpPr>
            <a:spLocks noGrp="1"/>
          </p:cNvSpPr>
          <p:nvPr>
            <p:ph idx="1"/>
          </p:nvPr>
        </p:nvSpPr>
        <p:spPr>
          <a:xfrm>
            <a:off x="3776528" y="886287"/>
            <a:ext cx="5181599" cy="2194157"/>
          </a:xfrm>
        </p:spPr>
        <p:txBody>
          <a:bodyPr>
            <a:normAutofit fontScale="92500"/>
          </a:bodyPr>
          <a:lstStyle/>
          <a:p>
            <a:pPr marL="0" indent="0">
              <a:buNone/>
            </a:pPr>
            <a:r>
              <a:rPr lang="en-US" sz="1800" dirty="0"/>
              <a:t>Keep in mind what rows and columns are connected in the breadboard … your circuit should look something like this </a:t>
            </a:r>
          </a:p>
          <a:p>
            <a:pPr marL="0" indent="0">
              <a:buNone/>
            </a:pPr>
            <a:r>
              <a:rPr lang="en-US" sz="1800" dirty="0"/>
              <a:t>A trick: Measure –V</a:t>
            </a:r>
            <a:r>
              <a:rPr lang="en-US" sz="1800" baseline="-25000" dirty="0"/>
              <a:t>R</a:t>
            </a:r>
            <a:r>
              <a:rPr lang="en-US" sz="1800" dirty="0"/>
              <a:t> and flip the sign in your head</a:t>
            </a:r>
          </a:p>
          <a:p>
            <a:pPr marL="0" indent="0">
              <a:buNone/>
            </a:pPr>
            <a:r>
              <a:rPr lang="en-US" sz="1800" dirty="0"/>
              <a:t>Clip lead the black voltmeter probe to the common connection of </a:t>
            </a:r>
            <a:r>
              <a:rPr lang="en-US" sz="1800" dirty="0" err="1"/>
              <a:t>R</a:t>
            </a:r>
            <a:r>
              <a:rPr lang="en-US" sz="1800" baseline="-25000" dirty="0" err="1"/>
              <a:t>min</a:t>
            </a:r>
            <a:r>
              <a:rPr lang="en-US" sz="1800" dirty="0"/>
              <a:t> and the LED, and move the red lead between the other sides of </a:t>
            </a:r>
            <a:r>
              <a:rPr lang="en-US" sz="1800" dirty="0" err="1"/>
              <a:t>R</a:t>
            </a:r>
            <a:r>
              <a:rPr lang="en-US" sz="1800" baseline="-25000" dirty="0" err="1"/>
              <a:t>min</a:t>
            </a:r>
            <a:r>
              <a:rPr lang="en-US" sz="1800" dirty="0"/>
              <a:t> and the LED</a:t>
            </a:r>
          </a:p>
        </p:txBody>
      </p:sp>
      <p:sp>
        <p:nvSpPr>
          <p:cNvPr id="66" name="Rectangle 65">
            <a:extLst>
              <a:ext uri="{FF2B5EF4-FFF2-40B4-BE49-F238E27FC236}">
                <a16:creationId xmlns:a16="http://schemas.microsoft.com/office/drawing/2014/main" id="{6C9A6FA6-A6BE-B04D-9F39-83855187891A}"/>
              </a:ext>
            </a:extLst>
          </p:cNvPr>
          <p:cNvSpPr/>
          <p:nvPr/>
        </p:nvSpPr>
        <p:spPr>
          <a:xfrm>
            <a:off x="5532365" y="3941049"/>
            <a:ext cx="319125" cy="158827"/>
          </a:xfrm>
          <a:prstGeom prst="rect">
            <a:avLst/>
          </a:prstGeom>
          <a:solidFill>
            <a:schemeClr val="bg1"/>
          </a:solidFill>
          <a:ln>
            <a:noFill/>
          </a:ln>
          <a:effectLst>
            <a:outerShdw blurRad="50800" dist="50800" dir="5400000" algn="ctr" rotWithShape="0">
              <a:schemeClr val="bg1"/>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sp>
        <p:nvSpPr>
          <p:cNvPr id="67" name="Rectangle 66">
            <a:extLst>
              <a:ext uri="{FF2B5EF4-FFF2-40B4-BE49-F238E27FC236}">
                <a16:creationId xmlns:a16="http://schemas.microsoft.com/office/drawing/2014/main" id="{1A6C6A68-0E16-F649-8227-FB1008621FF5}"/>
              </a:ext>
            </a:extLst>
          </p:cNvPr>
          <p:cNvSpPr/>
          <p:nvPr/>
        </p:nvSpPr>
        <p:spPr>
          <a:xfrm flipV="1">
            <a:off x="5607603" y="4531254"/>
            <a:ext cx="319125" cy="166026"/>
          </a:xfrm>
          <a:prstGeom prst="rect">
            <a:avLst/>
          </a:prstGeom>
          <a:solidFill>
            <a:schemeClr val="bg1"/>
          </a:solidFill>
          <a:ln>
            <a:noFill/>
          </a:ln>
          <a:effectLst>
            <a:outerShdw blurRad="50800" dist="50800" dir="5400000" algn="ctr" rotWithShape="0">
              <a:schemeClr val="bg1"/>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sp>
        <p:nvSpPr>
          <p:cNvPr id="68" name="Rectangle 67">
            <a:extLst>
              <a:ext uri="{FF2B5EF4-FFF2-40B4-BE49-F238E27FC236}">
                <a16:creationId xmlns:a16="http://schemas.microsoft.com/office/drawing/2014/main" id="{99EB4D5C-EBA6-A74B-A10A-6C59809B337F}"/>
              </a:ext>
            </a:extLst>
          </p:cNvPr>
          <p:cNvSpPr/>
          <p:nvPr/>
        </p:nvSpPr>
        <p:spPr>
          <a:xfrm flipV="1">
            <a:off x="5859849" y="4972689"/>
            <a:ext cx="319125" cy="166026"/>
          </a:xfrm>
          <a:prstGeom prst="rect">
            <a:avLst/>
          </a:prstGeom>
          <a:solidFill>
            <a:schemeClr val="bg1"/>
          </a:solidFill>
          <a:ln>
            <a:noFill/>
          </a:ln>
          <a:effectLst>
            <a:outerShdw blurRad="50800" dist="50800" dir="5400000" algn="ctr" rotWithShape="0">
              <a:schemeClr val="bg1"/>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grpSp>
        <p:nvGrpSpPr>
          <p:cNvPr id="6" name="Group 5">
            <a:extLst>
              <a:ext uri="{FF2B5EF4-FFF2-40B4-BE49-F238E27FC236}">
                <a16:creationId xmlns:a16="http://schemas.microsoft.com/office/drawing/2014/main" id="{FF84AE63-5FA0-494F-A381-38452D8AEB9A}"/>
              </a:ext>
            </a:extLst>
          </p:cNvPr>
          <p:cNvGrpSpPr/>
          <p:nvPr/>
        </p:nvGrpSpPr>
        <p:grpSpPr>
          <a:xfrm>
            <a:off x="4656728" y="3537853"/>
            <a:ext cx="2540000" cy="2152828"/>
            <a:chOff x="5994314" y="2109744"/>
            <a:chExt cx="2540000" cy="2152828"/>
          </a:xfrm>
        </p:grpSpPr>
        <p:grpSp>
          <p:nvGrpSpPr>
            <p:cNvPr id="40" name="Group 39">
              <a:extLst>
                <a:ext uri="{FF2B5EF4-FFF2-40B4-BE49-F238E27FC236}">
                  <a16:creationId xmlns:a16="http://schemas.microsoft.com/office/drawing/2014/main" id="{475919FE-8B90-8C47-B5AB-13FAFAE62B25}"/>
                </a:ext>
              </a:extLst>
            </p:cNvPr>
            <p:cNvGrpSpPr/>
            <p:nvPr/>
          </p:nvGrpSpPr>
          <p:grpSpPr>
            <a:xfrm>
              <a:off x="5994314" y="2109744"/>
              <a:ext cx="2540000" cy="2152828"/>
              <a:chOff x="6209136" y="4112215"/>
              <a:chExt cx="2540000" cy="2152828"/>
            </a:xfrm>
          </p:grpSpPr>
          <p:pic>
            <p:nvPicPr>
              <p:cNvPr id="41" name="Picture 40">
                <a:extLst>
                  <a:ext uri="{FF2B5EF4-FFF2-40B4-BE49-F238E27FC236}">
                    <a16:creationId xmlns:a16="http://schemas.microsoft.com/office/drawing/2014/main" id="{45301249-66BF-D241-BB51-8B25D94506A1}"/>
                  </a:ext>
                </a:extLst>
              </p:cNvPr>
              <p:cNvPicPr>
                <a:picLocks noChangeAspect="1"/>
              </p:cNvPicPr>
              <p:nvPr/>
            </p:nvPicPr>
            <p:blipFill>
              <a:blip r:embed="rId2"/>
              <a:stretch>
                <a:fillRect/>
              </a:stretch>
            </p:blipFill>
            <p:spPr>
              <a:xfrm>
                <a:off x="6209136" y="4182243"/>
                <a:ext cx="2540000" cy="2082800"/>
              </a:xfrm>
              <a:prstGeom prst="rect">
                <a:avLst/>
              </a:prstGeom>
            </p:spPr>
          </p:pic>
          <p:cxnSp>
            <p:nvCxnSpPr>
              <p:cNvPr id="42" name="Straight Arrow Connector 41">
                <a:extLst>
                  <a:ext uri="{FF2B5EF4-FFF2-40B4-BE49-F238E27FC236}">
                    <a16:creationId xmlns:a16="http://schemas.microsoft.com/office/drawing/2014/main" id="{5AF8026D-2062-384B-9E70-2A31CDED26E7}"/>
                  </a:ext>
                </a:extLst>
              </p:cNvPr>
              <p:cNvCxnSpPr/>
              <p:nvPr/>
            </p:nvCxnSpPr>
            <p:spPr>
              <a:xfrm>
                <a:off x="6789860" y="4309734"/>
                <a:ext cx="487046"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43" name="TextBox 42">
                <a:extLst>
                  <a:ext uri="{FF2B5EF4-FFF2-40B4-BE49-F238E27FC236}">
                    <a16:creationId xmlns:a16="http://schemas.microsoft.com/office/drawing/2014/main" id="{F0BFF6BF-835B-7E43-8E32-8BC749E20F1F}"/>
                  </a:ext>
                </a:extLst>
              </p:cNvPr>
              <p:cNvSpPr txBox="1"/>
              <p:nvPr/>
            </p:nvSpPr>
            <p:spPr>
              <a:xfrm>
                <a:off x="6920211" y="4309734"/>
                <a:ext cx="216726" cy="261610"/>
              </a:xfrm>
              <a:prstGeom prst="rect">
                <a:avLst/>
              </a:prstGeom>
              <a:noFill/>
            </p:spPr>
            <p:txBody>
              <a:bodyPr wrap="none" rtlCol="0">
                <a:spAutoFit/>
              </a:bodyPr>
              <a:lstStyle/>
              <a:p>
                <a:r>
                  <a:rPr lang="en-US" sz="1100" dirty="0" err="1"/>
                  <a:t>i</a:t>
                </a:r>
                <a:endParaRPr lang="en-US" sz="1100" dirty="0"/>
              </a:p>
            </p:txBody>
          </p:sp>
          <p:sp>
            <p:nvSpPr>
              <p:cNvPr id="45" name="Oval 44">
                <a:extLst>
                  <a:ext uri="{FF2B5EF4-FFF2-40B4-BE49-F238E27FC236}">
                    <a16:creationId xmlns:a16="http://schemas.microsoft.com/office/drawing/2014/main" id="{51C8014C-6B98-B048-BBB9-1E729EFC5A2E}"/>
                  </a:ext>
                </a:extLst>
              </p:cNvPr>
              <p:cNvSpPr/>
              <p:nvPr/>
            </p:nvSpPr>
            <p:spPr>
              <a:xfrm flipH="1">
                <a:off x="6591376" y="4112215"/>
                <a:ext cx="946805" cy="505295"/>
              </a:xfrm>
              <a:prstGeom prst="ellipse">
                <a:avLst/>
              </a:prstGeom>
              <a:noFill/>
              <a:ln w="22225">
                <a:solidFill>
                  <a:srgbClr val="FF0000">
                    <a:alpha val="85000"/>
                  </a:srgb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grpSp>
        <p:sp>
          <p:nvSpPr>
            <p:cNvPr id="46" name="Rectangle 45">
              <a:extLst>
                <a:ext uri="{FF2B5EF4-FFF2-40B4-BE49-F238E27FC236}">
                  <a16:creationId xmlns:a16="http://schemas.microsoft.com/office/drawing/2014/main" id="{AFC418BF-42D6-264B-8B31-6F4992FA8CAB}"/>
                </a:ext>
              </a:extLst>
            </p:cNvPr>
            <p:cNvSpPr/>
            <p:nvPr/>
          </p:nvSpPr>
          <p:spPr>
            <a:xfrm flipV="1">
              <a:off x="6742959" y="3461567"/>
              <a:ext cx="319125" cy="166026"/>
            </a:xfrm>
            <a:prstGeom prst="rect">
              <a:avLst/>
            </a:prstGeom>
            <a:solidFill>
              <a:schemeClr val="bg1"/>
            </a:solidFill>
            <a:ln>
              <a:noFill/>
            </a:ln>
            <a:effectLst>
              <a:outerShdw blurRad="50800" dist="50800" dir="5400000" algn="ctr" rotWithShape="0">
                <a:schemeClr val="bg1"/>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grpSp>
      <p:grpSp>
        <p:nvGrpSpPr>
          <p:cNvPr id="9" name="Group 8">
            <a:extLst>
              <a:ext uri="{FF2B5EF4-FFF2-40B4-BE49-F238E27FC236}">
                <a16:creationId xmlns:a16="http://schemas.microsoft.com/office/drawing/2014/main" id="{89E2B35F-0996-B74A-AB19-9AA703AC9E18}"/>
              </a:ext>
            </a:extLst>
          </p:cNvPr>
          <p:cNvGrpSpPr/>
          <p:nvPr/>
        </p:nvGrpSpPr>
        <p:grpSpPr>
          <a:xfrm rot="16200000" flipH="1">
            <a:off x="4852955" y="5798272"/>
            <a:ext cx="1256048" cy="761040"/>
            <a:chOff x="7818283" y="4275914"/>
            <a:chExt cx="1256048" cy="761040"/>
          </a:xfrm>
        </p:grpSpPr>
        <p:sp>
          <p:nvSpPr>
            <p:cNvPr id="48" name="Oval 47">
              <a:extLst>
                <a:ext uri="{FF2B5EF4-FFF2-40B4-BE49-F238E27FC236}">
                  <a16:creationId xmlns:a16="http://schemas.microsoft.com/office/drawing/2014/main" id="{9213A2A8-B995-044F-9156-6DE83344DC13}"/>
                </a:ext>
              </a:extLst>
            </p:cNvPr>
            <p:cNvSpPr/>
            <p:nvPr/>
          </p:nvSpPr>
          <p:spPr>
            <a:xfrm>
              <a:off x="8534400" y="4434049"/>
              <a:ext cx="539931" cy="495003"/>
            </a:xfrm>
            <a:prstGeom prst="ellipse">
              <a:avLst/>
            </a:prstGeom>
            <a:noFill/>
            <a:ln w="25400">
              <a:solidFill>
                <a:srgbClr val="FFC000"/>
              </a:solidFill>
            </a:ln>
          </p:spPr>
          <p:style>
            <a:lnRef idx="1">
              <a:schemeClr val="accent1"/>
            </a:lnRef>
            <a:fillRef idx="3">
              <a:schemeClr val="accent1"/>
            </a:fillRef>
            <a:effectRef idx="2">
              <a:schemeClr val="accent1"/>
            </a:effectRef>
            <a:fontRef idx="minor">
              <a:schemeClr val="lt1"/>
            </a:fontRef>
          </p:style>
          <p:txBody>
            <a:bodyPr lIns="9144" rIns="9144" rtlCol="0" anchor="ctr"/>
            <a:lstStyle/>
            <a:p>
              <a:pPr algn="ctr"/>
              <a:r>
                <a:rPr lang="en-US" sz="1100" dirty="0">
                  <a:solidFill>
                    <a:schemeClr val="tx1"/>
                  </a:solidFill>
                </a:rPr>
                <a:t>-V</a:t>
              </a:r>
              <a:r>
                <a:rPr lang="en-US" sz="1100" baseline="-25000" dirty="0">
                  <a:solidFill>
                    <a:schemeClr val="tx1"/>
                  </a:solidFill>
                </a:rPr>
                <a:t>R</a:t>
              </a:r>
              <a:endParaRPr lang="en-US" sz="1800" baseline="-25000" dirty="0">
                <a:solidFill>
                  <a:schemeClr val="tx1"/>
                </a:solidFill>
              </a:endParaRPr>
            </a:p>
          </p:txBody>
        </p:sp>
        <p:cxnSp>
          <p:nvCxnSpPr>
            <p:cNvPr id="49" name="Elbow Connector 48">
              <a:extLst>
                <a:ext uri="{FF2B5EF4-FFF2-40B4-BE49-F238E27FC236}">
                  <a16:creationId xmlns:a16="http://schemas.microsoft.com/office/drawing/2014/main" id="{9C6A224E-5A12-F148-A9C7-BF898B5C15EC}"/>
                </a:ext>
              </a:extLst>
            </p:cNvPr>
            <p:cNvCxnSpPr>
              <a:cxnSpLocks/>
              <a:stCxn id="48" idx="0"/>
            </p:cNvCxnSpPr>
            <p:nvPr/>
          </p:nvCxnSpPr>
          <p:spPr>
            <a:xfrm rot="16200000" flipV="1">
              <a:off x="8232257" y="3861940"/>
              <a:ext cx="158135" cy="986083"/>
            </a:xfrm>
            <a:prstGeom prst="bentConnector2">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50" name="Elbow Connector 49">
              <a:extLst>
                <a:ext uri="{FF2B5EF4-FFF2-40B4-BE49-F238E27FC236}">
                  <a16:creationId xmlns:a16="http://schemas.microsoft.com/office/drawing/2014/main" id="{BE773108-D29F-4A4B-AC2C-2532CF629F9C}"/>
                </a:ext>
              </a:extLst>
            </p:cNvPr>
            <p:cNvCxnSpPr>
              <a:cxnSpLocks/>
              <a:stCxn id="48" idx="4"/>
            </p:cNvCxnSpPr>
            <p:nvPr/>
          </p:nvCxnSpPr>
          <p:spPr>
            <a:xfrm rot="5400000">
              <a:off x="8272779" y="4505367"/>
              <a:ext cx="107902" cy="955272"/>
            </a:xfrm>
            <a:prstGeom prst="bentConnector2">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sp>
        <p:nvSpPr>
          <p:cNvPr id="56" name="Oval 55">
            <a:extLst>
              <a:ext uri="{FF2B5EF4-FFF2-40B4-BE49-F238E27FC236}">
                <a16:creationId xmlns:a16="http://schemas.microsoft.com/office/drawing/2014/main" id="{7D75A352-2C16-C649-9F62-CD951AE1A2E5}"/>
              </a:ext>
            </a:extLst>
          </p:cNvPr>
          <p:cNvSpPr/>
          <p:nvPr/>
        </p:nvSpPr>
        <p:spPr>
          <a:xfrm>
            <a:off x="7144713" y="4675380"/>
            <a:ext cx="661701" cy="463335"/>
          </a:xfrm>
          <a:prstGeom prst="ellipse">
            <a:avLst/>
          </a:prstGeom>
          <a:noFill/>
          <a:ln w="25400">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a:solidFill>
                  <a:schemeClr val="tx1"/>
                </a:solidFill>
              </a:rPr>
              <a:t>V</a:t>
            </a:r>
            <a:r>
              <a:rPr lang="en-US" sz="1100" baseline="-25000" dirty="0">
                <a:solidFill>
                  <a:schemeClr val="tx1"/>
                </a:solidFill>
              </a:rPr>
              <a:t>LED</a:t>
            </a:r>
            <a:endParaRPr lang="en-US" sz="1800" baseline="-25000" dirty="0">
              <a:solidFill>
                <a:schemeClr val="tx1"/>
              </a:solidFill>
            </a:endParaRPr>
          </a:p>
        </p:txBody>
      </p:sp>
      <p:cxnSp>
        <p:nvCxnSpPr>
          <p:cNvPr id="57" name="Elbow Connector 56">
            <a:extLst>
              <a:ext uri="{FF2B5EF4-FFF2-40B4-BE49-F238E27FC236}">
                <a16:creationId xmlns:a16="http://schemas.microsoft.com/office/drawing/2014/main" id="{388A28CE-7707-9348-A59D-97BA7F1C5ABD}"/>
              </a:ext>
            </a:extLst>
          </p:cNvPr>
          <p:cNvCxnSpPr>
            <a:cxnSpLocks/>
            <a:stCxn id="56" idx="0"/>
          </p:cNvCxnSpPr>
          <p:nvPr/>
        </p:nvCxnSpPr>
        <p:spPr>
          <a:xfrm rot="16200000" flipV="1">
            <a:off x="6873014" y="4072830"/>
            <a:ext cx="158132" cy="1046968"/>
          </a:xfrm>
          <a:prstGeom prst="bentConnector2">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58" name="Elbow Connector 57">
            <a:extLst>
              <a:ext uri="{FF2B5EF4-FFF2-40B4-BE49-F238E27FC236}">
                <a16:creationId xmlns:a16="http://schemas.microsoft.com/office/drawing/2014/main" id="{B63E70D1-D8B7-A949-8B5E-BC29C900A3B9}"/>
              </a:ext>
            </a:extLst>
          </p:cNvPr>
          <p:cNvCxnSpPr>
            <a:cxnSpLocks/>
            <a:stCxn id="56" idx="4"/>
          </p:cNvCxnSpPr>
          <p:nvPr/>
        </p:nvCxnSpPr>
        <p:spPr>
          <a:xfrm rot="5400000">
            <a:off x="6897700" y="4700423"/>
            <a:ext cx="139573" cy="1016156"/>
          </a:xfrm>
          <a:prstGeom prst="bentConnector2">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pic>
        <p:nvPicPr>
          <p:cNvPr id="5" name="Picture 4">
            <a:extLst>
              <a:ext uri="{FF2B5EF4-FFF2-40B4-BE49-F238E27FC236}">
                <a16:creationId xmlns:a16="http://schemas.microsoft.com/office/drawing/2014/main" id="{4C46A38B-1CB9-2D46-AA89-CF2FF0AE4111}"/>
              </a:ext>
            </a:extLst>
          </p:cNvPr>
          <p:cNvPicPr>
            <a:picLocks noChangeAspect="1"/>
          </p:cNvPicPr>
          <p:nvPr/>
        </p:nvPicPr>
        <p:blipFill>
          <a:blip r:embed="rId3"/>
          <a:stretch>
            <a:fillRect/>
          </a:stretch>
        </p:blipFill>
        <p:spPr>
          <a:xfrm>
            <a:off x="112075" y="1337574"/>
            <a:ext cx="3142164" cy="5172154"/>
          </a:xfrm>
          <a:prstGeom prst="rect">
            <a:avLst/>
          </a:prstGeom>
        </p:spPr>
      </p:pic>
      <p:cxnSp>
        <p:nvCxnSpPr>
          <p:cNvPr id="8" name="Straight Arrow Connector 7">
            <a:extLst>
              <a:ext uri="{FF2B5EF4-FFF2-40B4-BE49-F238E27FC236}">
                <a16:creationId xmlns:a16="http://schemas.microsoft.com/office/drawing/2014/main" id="{938A886E-A293-3A43-AF6A-6FB14940215C}"/>
              </a:ext>
            </a:extLst>
          </p:cNvPr>
          <p:cNvCxnSpPr>
            <a:cxnSpLocks/>
          </p:cNvCxnSpPr>
          <p:nvPr/>
        </p:nvCxnSpPr>
        <p:spPr bwMode="auto">
          <a:xfrm flipH="1">
            <a:off x="3004275" y="2182560"/>
            <a:ext cx="794925" cy="733356"/>
          </a:xfrm>
          <a:prstGeom prst="straightConnector1">
            <a:avLst/>
          </a:prstGeom>
          <a:solidFill>
            <a:schemeClr val="accent1"/>
          </a:solidFill>
          <a:ln w="19050" cap="flat" cmpd="sng" algn="ctr">
            <a:solidFill>
              <a:schemeClr val="tx1"/>
            </a:solidFill>
            <a:prstDash val="solid"/>
            <a:round/>
            <a:headEnd type="none" w="med" len="med"/>
            <a:tailEnd type="triangle"/>
          </a:ln>
          <a:effectLst/>
        </p:spPr>
      </p:cxnSp>
      <p:cxnSp>
        <p:nvCxnSpPr>
          <p:cNvPr id="27" name="Straight Arrow Connector 26">
            <a:extLst>
              <a:ext uri="{FF2B5EF4-FFF2-40B4-BE49-F238E27FC236}">
                <a16:creationId xmlns:a16="http://schemas.microsoft.com/office/drawing/2014/main" id="{0D52D616-B2AE-8C48-ABE1-47695D9355F0}"/>
              </a:ext>
            </a:extLst>
          </p:cNvPr>
          <p:cNvCxnSpPr>
            <a:cxnSpLocks/>
          </p:cNvCxnSpPr>
          <p:nvPr/>
        </p:nvCxnSpPr>
        <p:spPr bwMode="auto">
          <a:xfrm flipH="1" flipV="1">
            <a:off x="2133600" y="2133600"/>
            <a:ext cx="1650486" cy="617787"/>
          </a:xfrm>
          <a:prstGeom prst="straightConnector1">
            <a:avLst/>
          </a:prstGeom>
          <a:solidFill>
            <a:schemeClr val="accent1"/>
          </a:solidFill>
          <a:ln w="15875" cap="flat" cmpd="sng" algn="ctr">
            <a:solidFill>
              <a:srgbClr val="FF0000"/>
            </a:solidFill>
            <a:prstDash val="solid"/>
            <a:round/>
            <a:headEnd type="none" w="med" len="med"/>
            <a:tailEnd type="triangle"/>
          </a:ln>
          <a:effectLst/>
        </p:spPr>
      </p:cxnSp>
      <p:cxnSp>
        <p:nvCxnSpPr>
          <p:cNvPr id="31" name="Straight Arrow Connector 30">
            <a:extLst>
              <a:ext uri="{FF2B5EF4-FFF2-40B4-BE49-F238E27FC236}">
                <a16:creationId xmlns:a16="http://schemas.microsoft.com/office/drawing/2014/main" id="{FF001882-2330-164A-BFE6-AFBB43215BA7}"/>
              </a:ext>
            </a:extLst>
          </p:cNvPr>
          <p:cNvCxnSpPr>
            <a:cxnSpLocks/>
          </p:cNvCxnSpPr>
          <p:nvPr/>
        </p:nvCxnSpPr>
        <p:spPr bwMode="auto">
          <a:xfrm flipH="1">
            <a:off x="2133600" y="2751387"/>
            <a:ext cx="1627814" cy="449013"/>
          </a:xfrm>
          <a:prstGeom prst="straightConnector1">
            <a:avLst/>
          </a:prstGeom>
          <a:solidFill>
            <a:schemeClr val="accent1"/>
          </a:solidFill>
          <a:ln w="15875" cap="flat" cmpd="sng" algn="ctr">
            <a:solidFill>
              <a:srgbClr val="FF0000"/>
            </a:solidFill>
            <a:prstDash val="solid"/>
            <a:round/>
            <a:headEnd type="none" w="med" len="med"/>
            <a:tailEnd type="triangle"/>
          </a:ln>
          <a:effectLst/>
        </p:spPr>
      </p:cxnSp>
      <p:sp>
        <p:nvSpPr>
          <p:cNvPr id="33" name="Content Placeholder 2">
            <a:extLst>
              <a:ext uri="{FF2B5EF4-FFF2-40B4-BE49-F238E27FC236}">
                <a16:creationId xmlns:a16="http://schemas.microsoft.com/office/drawing/2014/main" id="{425C6D70-2661-1241-BD3A-6DF4234E4894}"/>
              </a:ext>
            </a:extLst>
          </p:cNvPr>
          <p:cNvSpPr txBox="1">
            <a:spLocks/>
          </p:cNvSpPr>
          <p:nvPr/>
        </p:nvSpPr>
        <p:spPr bwMode="auto">
          <a:xfrm>
            <a:off x="6180892" y="5611034"/>
            <a:ext cx="2886908" cy="2275295"/>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ea typeface="+mn-ea"/>
              </a:defRPr>
            </a:lvl2pPr>
            <a:lvl3pPr marL="1143000" indent="-228600" algn="l" rtl="0" eaLnBrk="0" fontAlgn="base" hangingPunct="0">
              <a:spcBef>
                <a:spcPct val="20000"/>
              </a:spcBef>
              <a:spcAft>
                <a:spcPct val="0"/>
              </a:spcAft>
              <a:buChar char="•"/>
              <a:defRPr>
                <a:solidFill>
                  <a:schemeClr val="tx1"/>
                </a:solidFill>
                <a:latin typeface="+mn-lt"/>
                <a:ea typeface="+mn-ea"/>
              </a:defRPr>
            </a:lvl3pPr>
            <a:lvl4pPr marL="1600200" indent="-228600" algn="l" rtl="0" eaLnBrk="0" fontAlgn="base" hangingPunct="0">
              <a:spcBef>
                <a:spcPct val="20000"/>
              </a:spcBef>
              <a:spcAft>
                <a:spcPct val="0"/>
              </a:spcAft>
              <a:buChar char="–"/>
              <a:defRPr>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buFontTx/>
              <a:buNone/>
            </a:pPr>
            <a:r>
              <a:rPr lang="en-US" sz="1800" kern="0" dirty="0" err="1"/>
              <a:t>R</a:t>
            </a:r>
            <a:r>
              <a:rPr lang="en-US" sz="1800" kern="0" baseline="-25000" dirty="0" err="1"/>
              <a:t>min</a:t>
            </a:r>
            <a:r>
              <a:rPr lang="en-US" sz="1800" kern="0" dirty="0"/>
              <a:t> serves 2 purposes: it limits the current to protect the LED, and indicates the current in the series circuit</a:t>
            </a:r>
          </a:p>
        </p:txBody>
      </p:sp>
    </p:spTree>
    <p:extLst>
      <p:ext uri="{BB962C8B-B14F-4D97-AF65-F5344CB8AC3E}">
        <p14:creationId xmlns:p14="http://schemas.microsoft.com/office/powerpoint/2010/main" val="5274267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5AFE575-9BD7-6E46-BA00-A709F216DFCA}"/>
              </a:ext>
            </a:extLst>
          </p:cNvPr>
          <p:cNvPicPr>
            <a:picLocks noChangeAspect="1"/>
          </p:cNvPicPr>
          <p:nvPr/>
        </p:nvPicPr>
        <p:blipFill>
          <a:blip r:embed="rId3">
            <a:alphaModFix amt="16000"/>
          </a:blip>
          <a:stretch>
            <a:fillRect/>
          </a:stretch>
        </p:blipFill>
        <p:spPr>
          <a:xfrm>
            <a:off x="685800" y="695599"/>
            <a:ext cx="7696200" cy="6689430"/>
          </a:xfrm>
          <a:prstGeom prst="rect">
            <a:avLst/>
          </a:prstGeom>
        </p:spPr>
      </p:pic>
      <p:sp>
        <p:nvSpPr>
          <p:cNvPr id="16385" name="Rectangle 2"/>
          <p:cNvSpPr>
            <a:spLocks noGrp="1" noChangeArrowheads="1"/>
          </p:cNvSpPr>
          <p:nvPr>
            <p:ph type="title"/>
          </p:nvPr>
        </p:nvSpPr>
        <p:spPr>
          <a:xfrm>
            <a:off x="762000" y="-304800"/>
            <a:ext cx="7772400" cy="1143000"/>
          </a:xfrm>
        </p:spPr>
        <p:txBody>
          <a:bodyPr/>
          <a:lstStyle/>
          <a:p>
            <a:r>
              <a:rPr lang="en-US" dirty="0">
                <a:latin typeface="Arial" charset="0"/>
                <a:ea typeface="ＭＳ Ｐゴシック" charset="0"/>
                <a:cs typeface="ＭＳ Ｐゴシック" charset="0"/>
              </a:rPr>
              <a:t>Design challenge</a:t>
            </a:r>
          </a:p>
        </p:txBody>
      </p:sp>
      <p:sp>
        <p:nvSpPr>
          <p:cNvPr id="16386" name="Rectangle 3"/>
          <p:cNvSpPr>
            <a:spLocks noGrp="1" noChangeArrowheads="1"/>
          </p:cNvSpPr>
          <p:nvPr>
            <p:ph type="body" idx="1"/>
          </p:nvPr>
        </p:nvSpPr>
        <p:spPr>
          <a:xfrm>
            <a:off x="685800" y="699370"/>
            <a:ext cx="7772400" cy="5930029"/>
          </a:xfrm>
        </p:spPr>
        <p:txBody>
          <a:bodyPr/>
          <a:lstStyle/>
          <a:p>
            <a:r>
              <a:rPr lang="en-US" dirty="0">
                <a:solidFill>
                  <a:srgbClr val="FF0000"/>
                </a:solidFill>
                <a:latin typeface="Arial" charset="0"/>
                <a:ea typeface="ＭＳ Ｐゴシック" charset="0"/>
                <a:cs typeface="ＭＳ Ｐゴシック" charset="0"/>
              </a:rPr>
              <a:t>Objective:</a:t>
            </a:r>
            <a:r>
              <a:rPr lang="en-US" dirty="0">
                <a:latin typeface="Arial" charset="0"/>
                <a:ea typeface="ＭＳ Ｐゴシック" charset="0"/>
                <a:cs typeface="ＭＳ Ｐゴシック" charset="0"/>
              </a:rPr>
              <a:t> Design and build a nightlight from a recycled AC or DC adapter (wall wart) and an LED</a:t>
            </a:r>
          </a:p>
          <a:p>
            <a:pPr lvl="1"/>
            <a:r>
              <a:rPr lang="en-US" dirty="0">
                <a:latin typeface="Arial" charset="0"/>
                <a:ea typeface="ＭＳ Ｐゴシック" charset="0"/>
                <a:cs typeface="ＭＳ Ｐゴシック" charset="0"/>
              </a:rPr>
              <a:t>If you can’t (safely) find one </a:t>
            </a:r>
            <a:r>
              <a:rPr lang="en-US" i="1" u="sng" dirty="0">
                <a:latin typeface="Arial" charset="0"/>
                <a:ea typeface="ＭＳ Ｐゴシック" charset="0"/>
                <a:cs typeface="ＭＳ Ｐゴシック" charset="0"/>
              </a:rPr>
              <a:t>that will never be needed again</a:t>
            </a:r>
            <a:r>
              <a:rPr lang="en-US" u="sng" dirty="0">
                <a:latin typeface="Arial" charset="0"/>
                <a:ea typeface="ＭＳ Ｐゴシック" charset="0"/>
                <a:cs typeface="ＭＳ Ｐゴシック" charset="0"/>
              </a:rPr>
              <a:t>,</a:t>
            </a:r>
            <a:r>
              <a:rPr lang="en-US" i="1" dirty="0">
                <a:latin typeface="Arial" charset="0"/>
                <a:ea typeface="ＭＳ Ｐゴシック" charset="0"/>
                <a:cs typeface="ＭＳ Ｐゴシック" charset="0"/>
              </a:rPr>
              <a:t> </a:t>
            </a:r>
            <a:r>
              <a:rPr lang="en-US" dirty="0">
                <a:latin typeface="Arial" charset="0"/>
                <a:ea typeface="ＭＳ Ｐゴシック" charset="0"/>
                <a:cs typeface="ＭＳ Ｐゴシック" charset="0"/>
              </a:rPr>
              <a:t>use the wall wart that came with your kit</a:t>
            </a:r>
          </a:p>
          <a:p>
            <a:r>
              <a:rPr lang="en-US" dirty="0">
                <a:solidFill>
                  <a:srgbClr val="FF0000"/>
                </a:solidFill>
                <a:latin typeface="Arial" charset="0"/>
                <a:ea typeface="ＭＳ Ｐゴシック" charset="0"/>
                <a:cs typeface="ＭＳ Ｐゴシック" charset="0"/>
              </a:rPr>
              <a:t>Methods</a:t>
            </a:r>
            <a:r>
              <a:rPr lang="en-US" dirty="0">
                <a:latin typeface="Arial" charset="0"/>
                <a:ea typeface="ＭＳ Ｐゴシック" charset="0"/>
                <a:cs typeface="ＭＳ Ｐゴシック" charset="0"/>
              </a:rPr>
              <a:t>: Meta-method is reductionism – break this task into smaller pieces (it’s already reduced as 2 parts in the Objective, design and construction, so how should we break each of those up?)</a:t>
            </a:r>
          </a:p>
          <a:p>
            <a:pPr lvl="1"/>
            <a:r>
              <a:rPr lang="en-US" dirty="0">
                <a:latin typeface="Arial" charset="0"/>
                <a:ea typeface="ＭＳ Ｐゴシック" charset="0"/>
                <a:cs typeface="ＭＳ Ｐゴシック" charset="0"/>
              </a:rPr>
              <a:t>A common challenge with reductionism is that complex systems don’t </a:t>
            </a:r>
            <a:r>
              <a:rPr lang="en-US" i="1" dirty="0">
                <a:latin typeface="Arial" charset="0"/>
                <a:ea typeface="ＭＳ Ｐゴシック" charset="0"/>
                <a:cs typeface="ＭＳ Ｐゴシック" charset="0"/>
              </a:rPr>
              <a:t>cut</a:t>
            </a:r>
            <a:r>
              <a:rPr lang="en-US" dirty="0">
                <a:latin typeface="Arial" charset="0"/>
                <a:ea typeface="ＭＳ Ｐゴシック" charset="0"/>
                <a:cs typeface="ＭＳ Ｐゴシック" charset="0"/>
              </a:rPr>
              <a:t> easily because of </a:t>
            </a:r>
            <a:r>
              <a:rPr lang="en-US" i="1" dirty="0">
                <a:latin typeface="Arial" charset="0"/>
                <a:ea typeface="ＭＳ Ｐゴシック" charset="0"/>
                <a:cs typeface="ＭＳ Ｐゴシック" charset="0"/>
              </a:rPr>
              <a:t>dependencies</a:t>
            </a:r>
            <a:r>
              <a:rPr lang="en-US" dirty="0">
                <a:latin typeface="Arial" charset="0"/>
                <a:ea typeface="ＭＳ Ｐゴシック" charset="0"/>
                <a:cs typeface="ＭＳ Ｐゴシック" charset="0"/>
              </a:rPr>
              <a:t> and connections … once those connections are cut, the system is no longer the same … </a:t>
            </a:r>
          </a:p>
          <a:p>
            <a:pPr lvl="1"/>
            <a:endParaRPr lang="en-US" dirty="0">
              <a:latin typeface="Arial" charset="0"/>
              <a:ea typeface="ＭＳ Ｐゴシック" charset="0"/>
              <a:cs typeface="ＭＳ Ｐゴシック" charset="0"/>
            </a:endParaRPr>
          </a:p>
          <a:p>
            <a:endParaRPr lang="en-US" dirty="0">
              <a:latin typeface="Arial" charset="0"/>
              <a:ea typeface="ＭＳ Ｐゴシック" charset="0"/>
              <a:cs typeface="ＭＳ Ｐゴシック" charset="0"/>
            </a:endParaRPr>
          </a:p>
          <a:p>
            <a:endParaRPr lang="en-US" dirty="0">
              <a:latin typeface="Arial" charset="0"/>
              <a:ea typeface="ＭＳ Ｐゴシック" charset="0"/>
              <a:cs typeface="ＭＳ Ｐゴシック" charset="0"/>
            </a:endParaRPr>
          </a:p>
        </p:txBody>
      </p:sp>
      <p:sp>
        <p:nvSpPr>
          <p:cNvPr id="2" name="TextBox 1">
            <a:extLst>
              <a:ext uri="{FF2B5EF4-FFF2-40B4-BE49-F238E27FC236}">
                <a16:creationId xmlns:a16="http://schemas.microsoft.com/office/drawing/2014/main" id="{87DAF9A0-C606-E74B-BD89-3516644C51EC}"/>
              </a:ext>
            </a:extLst>
          </p:cNvPr>
          <p:cNvSpPr txBox="1"/>
          <p:nvPr/>
        </p:nvSpPr>
        <p:spPr>
          <a:xfrm>
            <a:off x="8583168" y="4949952"/>
            <a:ext cx="184731" cy="461665"/>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2036456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38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38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38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38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6" grpId="0" build="p" bldLvl="5"/>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AEA67F-37A3-DF4E-8716-66AD409AA781}"/>
              </a:ext>
            </a:extLst>
          </p:cNvPr>
          <p:cNvSpPr>
            <a:spLocks noGrp="1"/>
          </p:cNvSpPr>
          <p:nvPr>
            <p:ph type="title"/>
          </p:nvPr>
        </p:nvSpPr>
        <p:spPr/>
        <p:txBody>
          <a:bodyPr>
            <a:normAutofit/>
          </a:bodyPr>
          <a:lstStyle/>
          <a:p>
            <a:r>
              <a:rPr lang="en-US" dirty="0"/>
              <a:t>Measuring</a:t>
            </a:r>
            <a:r>
              <a:rPr lang="en-US" dirty="0">
                <a:sym typeface="Wingdings" pitchFamily="2" charset="2"/>
              </a:rPr>
              <a:t> your </a:t>
            </a:r>
            <a:r>
              <a:rPr lang="en-US" dirty="0"/>
              <a:t>LED </a:t>
            </a:r>
            <a:r>
              <a:rPr lang="en-US" dirty="0">
                <a:sym typeface="Wingdings" pitchFamily="2" charset="2"/>
              </a:rPr>
              <a:t>I-V curve</a:t>
            </a:r>
            <a:endParaRPr lang="en-US" baseline="-25000" dirty="0"/>
          </a:p>
        </p:txBody>
      </p:sp>
      <p:sp>
        <p:nvSpPr>
          <p:cNvPr id="3" name="Content Placeholder 2">
            <a:extLst>
              <a:ext uri="{FF2B5EF4-FFF2-40B4-BE49-F238E27FC236}">
                <a16:creationId xmlns:a16="http://schemas.microsoft.com/office/drawing/2014/main" id="{D7316692-FC62-8E4C-9734-453B75575F18}"/>
              </a:ext>
            </a:extLst>
          </p:cNvPr>
          <p:cNvSpPr>
            <a:spLocks noGrp="1"/>
          </p:cNvSpPr>
          <p:nvPr>
            <p:ph idx="1"/>
          </p:nvPr>
        </p:nvSpPr>
        <p:spPr>
          <a:xfrm>
            <a:off x="533400" y="5028109"/>
            <a:ext cx="7772400" cy="1979019"/>
          </a:xfrm>
        </p:spPr>
        <p:txBody>
          <a:bodyPr>
            <a:normAutofit/>
          </a:bodyPr>
          <a:lstStyle/>
          <a:p>
            <a:pPr marL="0" indent="0">
              <a:buNone/>
            </a:pPr>
            <a:r>
              <a:rPr lang="en-US" sz="1800" dirty="0"/>
              <a:t>The yellow and blue jumpers make those 2 measurement points easier to reach (and safer – avoiding possible short circuiting something with the voltmeter probe)</a:t>
            </a:r>
          </a:p>
          <a:p>
            <a:pPr marL="0" indent="0">
              <a:buNone/>
            </a:pPr>
            <a:r>
              <a:rPr lang="en-US" sz="1800" dirty="0"/>
              <a:t>Here I’m measuring –</a:t>
            </a:r>
            <a:r>
              <a:rPr lang="en-US" sz="1800" dirty="0" err="1"/>
              <a:t>V</a:t>
            </a:r>
            <a:r>
              <a:rPr lang="en-US" sz="1800" baseline="-25000" dirty="0" err="1"/>
              <a:t>rmin</a:t>
            </a:r>
            <a:r>
              <a:rPr lang="en-US" sz="1800" baseline="-25000" dirty="0"/>
              <a:t> </a:t>
            </a:r>
            <a:r>
              <a:rPr lang="en-US" sz="1800" dirty="0"/>
              <a:t>touching the blue pin; moving the red probe to the yellow pin in column 13 measures V</a:t>
            </a:r>
            <a:r>
              <a:rPr lang="en-US" sz="1800" baseline="-25000" dirty="0"/>
              <a:t>LED </a:t>
            </a:r>
            <a:r>
              <a:rPr lang="en-US" sz="1800" dirty="0"/>
              <a:t>(the probe tip is touching the jumper pin, not the what plastic in the columns)</a:t>
            </a:r>
            <a:endParaRPr lang="en-US" sz="1800" baseline="-25000" dirty="0"/>
          </a:p>
        </p:txBody>
      </p:sp>
      <p:pic>
        <p:nvPicPr>
          <p:cNvPr id="4" name="Picture 3">
            <a:extLst>
              <a:ext uri="{FF2B5EF4-FFF2-40B4-BE49-F238E27FC236}">
                <a16:creationId xmlns:a16="http://schemas.microsoft.com/office/drawing/2014/main" id="{23B081EF-8DF4-4D4B-A096-67AB21A8A869}"/>
              </a:ext>
            </a:extLst>
          </p:cNvPr>
          <p:cNvPicPr>
            <a:picLocks noChangeAspect="1"/>
          </p:cNvPicPr>
          <p:nvPr/>
        </p:nvPicPr>
        <p:blipFill>
          <a:blip r:embed="rId2"/>
          <a:stretch>
            <a:fillRect/>
          </a:stretch>
        </p:blipFill>
        <p:spPr>
          <a:xfrm>
            <a:off x="1752600" y="958629"/>
            <a:ext cx="6121400" cy="4038600"/>
          </a:xfrm>
          <a:prstGeom prst="rect">
            <a:avLst/>
          </a:prstGeom>
        </p:spPr>
      </p:pic>
    </p:spTree>
    <p:extLst>
      <p:ext uri="{BB962C8B-B14F-4D97-AF65-F5344CB8AC3E}">
        <p14:creationId xmlns:p14="http://schemas.microsoft.com/office/powerpoint/2010/main" val="8545125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I-V Curve</a:t>
            </a:r>
          </a:p>
        </p:txBody>
      </p:sp>
      <p:sp>
        <p:nvSpPr>
          <p:cNvPr id="3" name="Content Placeholder 2"/>
          <p:cNvSpPr>
            <a:spLocks noGrp="1"/>
          </p:cNvSpPr>
          <p:nvPr>
            <p:ph idx="1"/>
          </p:nvPr>
        </p:nvSpPr>
        <p:spPr>
          <a:xfrm>
            <a:off x="685800" y="1295400"/>
            <a:ext cx="7772400" cy="5334000"/>
          </a:xfrm>
        </p:spPr>
        <p:txBody>
          <a:bodyPr/>
          <a:lstStyle/>
          <a:p>
            <a:r>
              <a:rPr lang="en-US" dirty="0"/>
              <a:t>How many data points should you measure?</a:t>
            </a:r>
          </a:p>
          <a:p>
            <a:pPr lvl="1"/>
            <a:r>
              <a:rPr lang="en-US" dirty="0"/>
              <a:t>Enough to have confidence the curve you draw is correct</a:t>
            </a:r>
          </a:p>
          <a:p>
            <a:pPr lvl="1"/>
            <a:r>
              <a:rPr lang="en-US" dirty="0"/>
              <a:t>Really we only need to find just 1 point on the curve, where we want our night light to operate – not too bright nor too dim</a:t>
            </a:r>
          </a:p>
          <a:p>
            <a:pPr lvl="1"/>
            <a:r>
              <a:rPr lang="en-US" dirty="0"/>
              <a:t>Don’t forget to make a note of what current </a:t>
            </a:r>
            <a:br>
              <a:rPr lang="en-US" dirty="0"/>
            </a:br>
            <a:r>
              <a:rPr lang="en-US" dirty="0"/>
              <a:t>(brightness) you want to operate your night at</a:t>
            </a:r>
          </a:p>
          <a:p>
            <a:endParaRPr lang="en-US" dirty="0"/>
          </a:p>
          <a:p>
            <a:endParaRPr lang="en-US" dirty="0"/>
          </a:p>
          <a:p>
            <a:endParaRPr lang="en-US" dirty="0"/>
          </a:p>
          <a:p>
            <a:endParaRPr lang="en-US" dirty="0"/>
          </a:p>
          <a:p>
            <a:endParaRPr lang="en-US" dirty="0"/>
          </a:p>
          <a:p>
            <a:r>
              <a:rPr lang="en-US" dirty="0"/>
              <a:t>Later we’ll use our Arduinos to measure 100s of points on this I-V curve in a fraction of a second</a:t>
            </a:r>
          </a:p>
        </p:txBody>
      </p:sp>
      <p:cxnSp>
        <p:nvCxnSpPr>
          <p:cNvPr id="6" name="Straight Arrow Connector 5"/>
          <p:cNvCxnSpPr/>
          <p:nvPr/>
        </p:nvCxnSpPr>
        <p:spPr bwMode="auto">
          <a:xfrm>
            <a:off x="4648200" y="4800600"/>
            <a:ext cx="381000" cy="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8" name="Straight Arrow Connector 7"/>
          <p:cNvCxnSpPr/>
          <p:nvPr/>
        </p:nvCxnSpPr>
        <p:spPr bwMode="auto">
          <a:xfrm>
            <a:off x="5410200" y="4800600"/>
            <a:ext cx="3276600" cy="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9" name="Straight Arrow Connector 8"/>
          <p:cNvCxnSpPr/>
          <p:nvPr/>
        </p:nvCxnSpPr>
        <p:spPr bwMode="auto">
          <a:xfrm flipV="1">
            <a:off x="6781800" y="2971800"/>
            <a:ext cx="0" cy="365760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12" name="TextBox 11"/>
          <p:cNvSpPr txBox="1"/>
          <p:nvPr/>
        </p:nvSpPr>
        <p:spPr>
          <a:xfrm>
            <a:off x="8610600" y="4648200"/>
            <a:ext cx="351453" cy="369332"/>
          </a:xfrm>
          <a:prstGeom prst="rect">
            <a:avLst/>
          </a:prstGeom>
          <a:noFill/>
        </p:spPr>
        <p:txBody>
          <a:bodyPr wrap="none" rtlCol="0">
            <a:spAutoFit/>
          </a:bodyPr>
          <a:lstStyle/>
          <a:p>
            <a:r>
              <a:rPr lang="en-US" sz="1800" dirty="0"/>
              <a:t>V</a:t>
            </a:r>
          </a:p>
        </p:txBody>
      </p:sp>
      <p:sp>
        <p:nvSpPr>
          <p:cNvPr id="13" name="TextBox 12"/>
          <p:cNvSpPr txBox="1"/>
          <p:nvPr/>
        </p:nvSpPr>
        <p:spPr>
          <a:xfrm>
            <a:off x="6781800" y="2819400"/>
            <a:ext cx="248799" cy="369332"/>
          </a:xfrm>
          <a:prstGeom prst="rect">
            <a:avLst/>
          </a:prstGeom>
          <a:noFill/>
        </p:spPr>
        <p:txBody>
          <a:bodyPr wrap="none" rtlCol="0">
            <a:spAutoFit/>
          </a:bodyPr>
          <a:lstStyle/>
          <a:p>
            <a:r>
              <a:rPr lang="en-US" sz="1800" dirty="0"/>
              <a:t>I</a:t>
            </a:r>
          </a:p>
        </p:txBody>
      </p:sp>
      <p:graphicFrame>
        <p:nvGraphicFramePr>
          <p:cNvPr id="11" name="Table 10">
            <a:extLst>
              <a:ext uri="{FF2B5EF4-FFF2-40B4-BE49-F238E27FC236}">
                <a16:creationId xmlns:a16="http://schemas.microsoft.com/office/drawing/2014/main" id="{006F98CB-2ADD-874C-8216-2D2EBAE12010}"/>
              </a:ext>
            </a:extLst>
          </p:cNvPr>
          <p:cNvGraphicFramePr>
            <a:graphicFrameLocks noGrp="1"/>
          </p:cNvGraphicFramePr>
          <p:nvPr/>
        </p:nvGraphicFramePr>
        <p:xfrm>
          <a:off x="401144" y="4468892"/>
          <a:ext cx="3998258" cy="1097280"/>
        </p:xfrm>
        <a:graphic>
          <a:graphicData uri="http://schemas.openxmlformats.org/drawingml/2006/table">
            <a:tbl>
              <a:tblPr firstRow="1" bandRow="1">
                <a:tableStyleId>{5C22544A-7EE6-4342-B048-85BDC9FD1C3A}</a:tableStyleId>
              </a:tblPr>
              <a:tblGrid>
                <a:gridCol w="742535">
                  <a:extLst>
                    <a:ext uri="{9D8B030D-6E8A-4147-A177-3AD203B41FA5}">
                      <a16:colId xmlns:a16="http://schemas.microsoft.com/office/drawing/2014/main" val="247038821"/>
                    </a:ext>
                  </a:extLst>
                </a:gridCol>
                <a:gridCol w="799653">
                  <a:extLst>
                    <a:ext uri="{9D8B030D-6E8A-4147-A177-3AD203B41FA5}">
                      <a16:colId xmlns:a16="http://schemas.microsoft.com/office/drawing/2014/main" val="1209277230"/>
                    </a:ext>
                  </a:extLst>
                </a:gridCol>
                <a:gridCol w="685417">
                  <a:extLst>
                    <a:ext uri="{9D8B030D-6E8A-4147-A177-3AD203B41FA5}">
                      <a16:colId xmlns:a16="http://schemas.microsoft.com/office/drawing/2014/main" val="4174548744"/>
                    </a:ext>
                  </a:extLst>
                </a:gridCol>
                <a:gridCol w="1770653">
                  <a:extLst>
                    <a:ext uri="{9D8B030D-6E8A-4147-A177-3AD203B41FA5}">
                      <a16:colId xmlns:a16="http://schemas.microsoft.com/office/drawing/2014/main" val="3913292928"/>
                    </a:ext>
                  </a:extLst>
                </a:gridCol>
              </a:tblGrid>
              <a:tr h="145318">
                <a:tc>
                  <a:txBody>
                    <a:bodyPr/>
                    <a:lstStyle/>
                    <a:p>
                      <a:pPr algn="ctr"/>
                      <a:r>
                        <a:rPr lang="en-US" dirty="0">
                          <a:solidFill>
                            <a:schemeClr val="bg1"/>
                          </a:solidFill>
                        </a:rPr>
                        <a:t>V</a:t>
                      </a:r>
                      <a:r>
                        <a:rPr lang="en-US" baseline="-25000" dirty="0">
                          <a:solidFill>
                            <a:schemeClr val="bg1"/>
                          </a:solidFill>
                        </a:rPr>
                        <a:t>R</a:t>
                      </a:r>
                    </a:p>
                  </a:txBody>
                  <a:tcPr/>
                </a:tc>
                <a:tc>
                  <a:txBody>
                    <a:bodyPr/>
                    <a:lstStyle/>
                    <a:p>
                      <a:pPr algn="ctr"/>
                      <a:r>
                        <a:rPr lang="en-US" dirty="0">
                          <a:solidFill>
                            <a:schemeClr val="bg1"/>
                          </a:solidFill>
                        </a:rPr>
                        <a:t>V</a:t>
                      </a:r>
                      <a:r>
                        <a:rPr lang="en-US" baseline="-25000" dirty="0">
                          <a:solidFill>
                            <a:schemeClr val="bg1"/>
                          </a:solidFill>
                        </a:rPr>
                        <a:t>LED</a:t>
                      </a:r>
                    </a:p>
                  </a:txBody>
                  <a:tcPr/>
                </a:tc>
                <a:tc>
                  <a:txBody>
                    <a:bodyPr/>
                    <a:lstStyle/>
                    <a:p>
                      <a:pPr algn="ctr"/>
                      <a:r>
                        <a:rPr lang="en-US" dirty="0">
                          <a:solidFill>
                            <a:schemeClr val="bg1"/>
                          </a:solidFill>
                        </a:rPr>
                        <a:t>I</a:t>
                      </a:r>
                    </a:p>
                  </a:txBody>
                  <a:tcPr/>
                </a:tc>
                <a:tc>
                  <a:txBody>
                    <a:bodyPr/>
                    <a:lstStyle/>
                    <a:p>
                      <a:pPr algn="ctr"/>
                      <a:r>
                        <a:rPr lang="en-US" dirty="0">
                          <a:solidFill>
                            <a:schemeClr val="bg1"/>
                          </a:solidFill>
                        </a:rPr>
                        <a:t>brightness</a:t>
                      </a:r>
                    </a:p>
                  </a:txBody>
                  <a:tcPr/>
                </a:tc>
                <a:extLst>
                  <a:ext uri="{0D108BD9-81ED-4DB2-BD59-A6C34878D82A}">
                    <a16:rowId xmlns:a16="http://schemas.microsoft.com/office/drawing/2014/main" val="3556645776"/>
                  </a:ext>
                </a:extLst>
              </a:tr>
              <a:tr h="145318">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608663107"/>
                  </a:ext>
                </a:extLst>
              </a:tr>
              <a:tr h="145318">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6313663"/>
                  </a:ext>
                </a:extLst>
              </a:tr>
            </a:tbl>
          </a:graphicData>
        </a:graphic>
      </p:graphicFrame>
    </p:spTree>
    <p:extLst>
      <p:ext uri="{BB962C8B-B14F-4D97-AF65-F5344CB8AC3E}">
        <p14:creationId xmlns:p14="http://schemas.microsoft.com/office/powerpoint/2010/main" val="122695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36716E-3151-E74D-BB6A-CA53D0A3C878}"/>
              </a:ext>
            </a:extLst>
          </p:cNvPr>
          <p:cNvSpPr>
            <a:spLocks noGrp="1"/>
          </p:cNvSpPr>
          <p:nvPr>
            <p:ph type="title"/>
          </p:nvPr>
        </p:nvSpPr>
        <p:spPr/>
        <p:txBody>
          <a:bodyPr/>
          <a:lstStyle/>
          <a:p>
            <a:r>
              <a:rPr lang="en-US" dirty="0"/>
              <a:t>Plotting data in </a:t>
            </a:r>
            <a:r>
              <a:rPr lang="en-US" dirty="0" err="1"/>
              <a:t>Matlab</a:t>
            </a:r>
            <a:endParaRPr lang="en-US" dirty="0"/>
          </a:p>
        </p:txBody>
      </p:sp>
      <p:sp>
        <p:nvSpPr>
          <p:cNvPr id="3" name="Content Placeholder 2">
            <a:extLst>
              <a:ext uri="{FF2B5EF4-FFF2-40B4-BE49-F238E27FC236}">
                <a16:creationId xmlns:a16="http://schemas.microsoft.com/office/drawing/2014/main" id="{E20C7B24-F606-714D-8CC3-2545C8140A0F}"/>
              </a:ext>
            </a:extLst>
          </p:cNvPr>
          <p:cNvSpPr>
            <a:spLocks noGrp="1"/>
          </p:cNvSpPr>
          <p:nvPr>
            <p:ph idx="1"/>
          </p:nvPr>
        </p:nvSpPr>
        <p:spPr/>
        <p:txBody>
          <a:bodyPr/>
          <a:lstStyle/>
          <a:p>
            <a:pPr marL="0" indent="0">
              <a:buNone/>
            </a:pPr>
            <a:r>
              <a:rPr lang="en-US" sz="1400" dirty="0">
                <a:latin typeface="Courier New" panose="02070309020205020404" pitchFamily="49" charset="0"/>
                <a:cs typeface="Courier New" panose="02070309020205020404" pitchFamily="49" charset="0"/>
              </a:rPr>
              <a:t>%% LED I-V curve</a:t>
            </a:r>
          </a:p>
          <a:p>
            <a:pPr marL="0" indent="0">
              <a:buNone/>
            </a:pPr>
            <a:r>
              <a:rPr lang="en-US" sz="1400" dirty="0">
                <a:latin typeface="Courier New" panose="02070309020205020404" pitchFamily="49" charset="0"/>
                <a:cs typeface="Courier New" panose="02070309020205020404" pitchFamily="49" charset="0"/>
              </a:rPr>
              <a:t>% 4 </a:t>
            </a:r>
            <a:r>
              <a:rPr lang="en-US" sz="1400" dirty="0" err="1">
                <a:latin typeface="Courier New" panose="02070309020205020404" pitchFamily="49" charset="0"/>
                <a:cs typeface="Courier New" panose="02070309020205020404" pitchFamily="49" charset="0"/>
              </a:rPr>
              <a:t>feb</a:t>
            </a:r>
            <a:r>
              <a:rPr lang="en-US" sz="1400" dirty="0">
                <a:latin typeface="Courier New" panose="02070309020205020404" pitchFamily="49" charset="0"/>
                <a:cs typeface="Courier New" panose="02070309020205020404" pitchFamily="49" charset="0"/>
              </a:rPr>
              <a:t> 21 BR</a:t>
            </a:r>
          </a:p>
          <a:p>
            <a:pPr marL="0" indent="0">
              <a:buNone/>
            </a:pPr>
            <a:r>
              <a:rPr lang="en-US" sz="1400" dirty="0">
                <a:latin typeface="Courier New" panose="02070309020205020404" pitchFamily="49" charset="0"/>
                <a:cs typeface="Courier New" panose="02070309020205020404" pitchFamily="49" charset="0"/>
              </a:rPr>
              <a:t>data = [ ... % </a:t>
            </a:r>
            <a:r>
              <a:rPr lang="en-US" sz="1400" dirty="0" err="1">
                <a:latin typeface="Courier New" panose="02070309020205020404" pitchFamily="49" charset="0"/>
                <a:cs typeface="Courier New" panose="02070309020205020404" pitchFamily="49" charset="0"/>
              </a:rPr>
              <a:t>Vr</a:t>
            </a:r>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Vd</a:t>
            </a:r>
            <a:endParaRPr lang="en-US" sz="1400" dirty="0">
              <a:latin typeface="Courier New" panose="02070309020205020404" pitchFamily="49" charset="0"/>
              <a:cs typeface="Courier New" panose="02070309020205020404" pitchFamily="49" charset="0"/>
            </a:endParaRPr>
          </a:p>
          <a:p>
            <a:pPr marL="0" indent="0">
              <a:buNone/>
            </a:pPr>
            <a:r>
              <a:rPr lang="en-US" sz="1400" dirty="0">
                <a:latin typeface="Courier New" panose="02070309020205020404" pitchFamily="49" charset="0"/>
                <a:cs typeface="Courier New" panose="02070309020205020404" pitchFamily="49" charset="0"/>
              </a:rPr>
              <a:t>    0 0</a:t>
            </a:r>
          </a:p>
          <a:p>
            <a:pPr marL="0" indent="0">
              <a:buNone/>
            </a:pPr>
            <a:r>
              <a:rPr lang="en-US" sz="1400" dirty="0">
                <a:latin typeface="Courier New" panose="02070309020205020404" pitchFamily="49" charset="0"/>
                <a:cs typeface="Courier New" panose="02070309020205020404" pitchFamily="49" charset="0"/>
              </a:rPr>
              <a:t>    .912 2.66</a:t>
            </a:r>
          </a:p>
          <a:p>
            <a:pPr marL="0" indent="0">
              <a:buNone/>
            </a:pPr>
            <a:r>
              <a:rPr lang="en-US" sz="1400" dirty="0">
                <a:latin typeface="Courier New" panose="02070309020205020404" pitchFamily="49" charset="0"/>
                <a:cs typeface="Courier New" panose="02070309020205020404" pitchFamily="49" charset="0"/>
              </a:rPr>
              <a:t>    1.28 2.677</a:t>
            </a:r>
          </a:p>
          <a:p>
            <a:pPr marL="0" indent="0">
              <a:buNone/>
            </a:pPr>
            <a:r>
              <a:rPr lang="en-US" sz="1400" dirty="0">
                <a:latin typeface="Courier New" panose="02070309020205020404" pitchFamily="49" charset="0"/>
                <a:cs typeface="Courier New" panose="02070309020205020404" pitchFamily="49" charset="0"/>
              </a:rPr>
              <a:t>    1.708 2.693</a:t>
            </a:r>
          </a:p>
          <a:p>
            <a:pPr marL="0" indent="0">
              <a:buNone/>
            </a:pPr>
            <a:r>
              <a:rPr lang="en-US" sz="1400" dirty="0">
                <a:latin typeface="Courier New" panose="02070309020205020404" pitchFamily="49" charset="0"/>
                <a:cs typeface="Courier New" panose="02070309020205020404" pitchFamily="49" charset="0"/>
              </a:rPr>
              <a:t>    .156 2.59 </a:t>
            </a:r>
          </a:p>
          <a:p>
            <a:pPr marL="0" indent="0">
              <a:buNone/>
            </a:pPr>
            <a:r>
              <a:rPr lang="en-US" sz="1400" dirty="0">
                <a:latin typeface="Courier New" panose="02070309020205020404" pitchFamily="49" charset="0"/>
                <a:cs typeface="Courier New" panose="02070309020205020404" pitchFamily="49" charset="0"/>
              </a:rPr>
              <a:t>    .009 2.488</a:t>
            </a:r>
          </a:p>
          <a:p>
            <a:pPr marL="0" indent="0">
              <a:buNone/>
            </a:pPr>
            <a:r>
              <a:rPr lang="en-US" sz="1400" dirty="0">
                <a:latin typeface="Courier New" panose="02070309020205020404" pitchFamily="49" charset="0"/>
                <a:cs typeface="Courier New" panose="02070309020205020404" pitchFamily="49" charset="0"/>
              </a:rPr>
              <a:t>    3.203 2.737</a:t>
            </a:r>
          </a:p>
          <a:p>
            <a:pPr marL="0" indent="0">
              <a:buNone/>
            </a:pPr>
            <a:r>
              <a:rPr lang="en-US" sz="1400" dirty="0">
                <a:latin typeface="Courier New" panose="02070309020205020404" pitchFamily="49" charset="0"/>
                <a:cs typeface="Courier New" panose="02070309020205020404" pitchFamily="49" charset="0"/>
              </a:rPr>
              <a:t> %    0 -12.21</a:t>
            </a:r>
          </a:p>
          <a:p>
            <a:pPr marL="0" indent="0">
              <a:buNone/>
            </a:pPr>
            <a:r>
              <a:rPr lang="en-US" sz="1400" dirty="0">
                <a:latin typeface="Courier New" panose="02070309020205020404" pitchFamily="49" charset="0"/>
                <a:cs typeface="Courier New" panose="02070309020205020404" pitchFamily="49" charset="0"/>
              </a:rPr>
              <a:t>    ];</a:t>
            </a:r>
          </a:p>
          <a:p>
            <a:pPr marL="0" indent="0">
              <a:buNone/>
            </a:pPr>
            <a:r>
              <a:rPr lang="en-US" sz="1400" dirty="0">
                <a:latin typeface="Courier New" panose="02070309020205020404" pitchFamily="49" charset="0"/>
                <a:cs typeface="Courier New" panose="02070309020205020404" pitchFamily="49" charset="0"/>
              </a:rPr>
              <a:t>[foo, </a:t>
            </a:r>
            <a:r>
              <a:rPr lang="en-US" sz="1400" dirty="0" err="1">
                <a:latin typeface="Courier New" panose="02070309020205020404" pitchFamily="49" charset="0"/>
                <a:cs typeface="Courier New" panose="02070309020205020404" pitchFamily="49" charset="0"/>
              </a:rPr>
              <a:t>indx</a:t>
            </a:r>
            <a:r>
              <a:rPr lang="en-US" sz="1400" dirty="0">
                <a:latin typeface="Courier New" panose="02070309020205020404" pitchFamily="49" charset="0"/>
                <a:cs typeface="Courier New" panose="02070309020205020404" pitchFamily="49" charset="0"/>
              </a:rPr>
              <a:t>] = sort(data(:,1));</a:t>
            </a:r>
          </a:p>
          <a:p>
            <a:pPr marL="0" indent="0">
              <a:buNone/>
            </a:pPr>
            <a:r>
              <a:rPr lang="en-US" sz="1400" dirty="0">
                <a:latin typeface="Courier New" panose="02070309020205020404" pitchFamily="49" charset="0"/>
                <a:cs typeface="Courier New" panose="02070309020205020404" pitchFamily="49" charset="0"/>
              </a:rPr>
              <a:t>data = data(</a:t>
            </a:r>
            <a:r>
              <a:rPr lang="en-US" sz="1400" dirty="0" err="1">
                <a:latin typeface="Courier New" panose="02070309020205020404" pitchFamily="49" charset="0"/>
                <a:cs typeface="Courier New" panose="02070309020205020404" pitchFamily="49" charset="0"/>
              </a:rPr>
              <a:t>indx</a:t>
            </a:r>
            <a:r>
              <a:rPr lang="en-US" sz="1400" dirty="0">
                <a:latin typeface="Courier New" panose="02070309020205020404" pitchFamily="49" charset="0"/>
                <a:cs typeface="Courier New" panose="02070309020205020404" pitchFamily="49" charset="0"/>
              </a:rPr>
              <a:t>,:);</a:t>
            </a:r>
          </a:p>
          <a:p>
            <a:pPr marL="0" indent="0">
              <a:buNone/>
            </a:pPr>
            <a:r>
              <a:rPr lang="en-US" sz="1400" dirty="0" err="1">
                <a:latin typeface="Courier New" panose="02070309020205020404" pitchFamily="49" charset="0"/>
                <a:cs typeface="Courier New" panose="02070309020205020404" pitchFamily="49" charset="0"/>
              </a:rPr>
              <a:t>Vr</a:t>
            </a:r>
            <a:r>
              <a:rPr lang="en-US" sz="1400" dirty="0">
                <a:latin typeface="Courier New" panose="02070309020205020404" pitchFamily="49" charset="0"/>
                <a:cs typeface="Courier New" panose="02070309020205020404" pitchFamily="49" charset="0"/>
              </a:rPr>
              <a:t> = data(:,1);</a:t>
            </a:r>
          </a:p>
          <a:p>
            <a:pPr marL="0" indent="0">
              <a:buNone/>
            </a:pPr>
            <a:r>
              <a:rPr lang="en-US" sz="1400" dirty="0" err="1">
                <a:latin typeface="Courier New" panose="02070309020205020404" pitchFamily="49" charset="0"/>
                <a:cs typeface="Courier New" panose="02070309020205020404" pitchFamily="49" charset="0"/>
              </a:rPr>
              <a:t>Vd</a:t>
            </a:r>
            <a:r>
              <a:rPr lang="en-US" sz="1400" dirty="0">
                <a:latin typeface="Courier New" panose="02070309020205020404" pitchFamily="49" charset="0"/>
                <a:cs typeface="Courier New" panose="02070309020205020404" pitchFamily="49" charset="0"/>
              </a:rPr>
              <a:t> = data(:,2); </a:t>
            </a:r>
          </a:p>
          <a:p>
            <a:pPr marL="0" indent="0">
              <a:buNone/>
            </a:pPr>
            <a:r>
              <a:rPr lang="en-US" sz="1400" dirty="0" err="1">
                <a:latin typeface="Courier New" panose="02070309020205020404" pitchFamily="49" charset="0"/>
                <a:cs typeface="Courier New" panose="02070309020205020404" pitchFamily="49" charset="0"/>
              </a:rPr>
              <a:t>Rmin</a:t>
            </a:r>
            <a:r>
              <a:rPr lang="en-US" sz="1400" dirty="0">
                <a:latin typeface="Courier New" panose="02070309020205020404" pitchFamily="49" charset="0"/>
                <a:cs typeface="Courier New" panose="02070309020205020404" pitchFamily="49" charset="0"/>
              </a:rPr>
              <a:t> = 1015; % ohms</a:t>
            </a:r>
          </a:p>
          <a:p>
            <a:pPr marL="0" indent="0">
              <a:buNone/>
            </a:pPr>
            <a:r>
              <a:rPr lang="en-US" sz="1400" dirty="0">
                <a:latin typeface="Courier New" panose="02070309020205020404" pitchFamily="49" charset="0"/>
                <a:cs typeface="Courier New" panose="02070309020205020404" pitchFamily="49" charset="0"/>
              </a:rPr>
              <a:t>Id = </a:t>
            </a:r>
            <a:r>
              <a:rPr lang="en-US" sz="1400" dirty="0" err="1">
                <a:latin typeface="Courier New" panose="02070309020205020404" pitchFamily="49" charset="0"/>
                <a:cs typeface="Courier New" panose="02070309020205020404" pitchFamily="49" charset="0"/>
              </a:rPr>
              <a:t>Vr</a:t>
            </a:r>
            <a:r>
              <a:rPr lang="en-US" sz="1400" dirty="0">
                <a:latin typeface="Courier New" panose="02070309020205020404" pitchFamily="49" charset="0"/>
                <a:cs typeface="Courier New" panose="02070309020205020404" pitchFamily="49" charset="0"/>
              </a:rPr>
              <a:t> / </a:t>
            </a:r>
            <a:r>
              <a:rPr lang="en-US" sz="1400" dirty="0" err="1">
                <a:latin typeface="Courier New" panose="02070309020205020404" pitchFamily="49" charset="0"/>
                <a:cs typeface="Courier New" panose="02070309020205020404" pitchFamily="49" charset="0"/>
              </a:rPr>
              <a:t>Rmin</a:t>
            </a:r>
            <a:r>
              <a:rPr lang="en-US" sz="1400" dirty="0">
                <a:latin typeface="Courier New" panose="02070309020205020404" pitchFamily="49" charset="0"/>
                <a:cs typeface="Courier New" panose="02070309020205020404" pitchFamily="49" charset="0"/>
              </a:rPr>
              <a:t> * 1000; % mA</a:t>
            </a:r>
          </a:p>
          <a:p>
            <a:pPr marL="0" indent="0">
              <a:buNone/>
            </a:pPr>
            <a:r>
              <a:rPr lang="en-US" sz="1400" dirty="0">
                <a:latin typeface="Courier New" panose="02070309020205020404" pitchFamily="49" charset="0"/>
                <a:cs typeface="Courier New" panose="02070309020205020404" pitchFamily="49" charset="0"/>
              </a:rPr>
              <a:t>plot(</a:t>
            </a:r>
            <a:r>
              <a:rPr lang="en-US" sz="1400" dirty="0" err="1">
                <a:latin typeface="Courier New" panose="02070309020205020404" pitchFamily="49" charset="0"/>
                <a:cs typeface="Courier New" panose="02070309020205020404" pitchFamily="49" charset="0"/>
              </a:rPr>
              <a:t>Vd</a:t>
            </a:r>
            <a:r>
              <a:rPr lang="en-US" sz="1400" dirty="0">
                <a:latin typeface="Courier New" panose="02070309020205020404" pitchFamily="49" charset="0"/>
                <a:cs typeface="Courier New" panose="02070309020205020404" pitchFamily="49" charset="0"/>
              </a:rPr>
              <a:t>, Id, 'o-'); </a:t>
            </a:r>
          </a:p>
          <a:p>
            <a:pPr marL="0" indent="0">
              <a:buNone/>
            </a:pPr>
            <a:r>
              <a:rPr lang="en-US" sz="1400" dirty="0" err="1">
                <a:latin typeface="Courier New" panose="02070309020205020404" pitchFamily="49" charset="0"/>
                <a:cs typeface="Courier New" panose="02070309020205020404" pitchFamily="49" charset="0"/>
              </a:rPr>
              <a:t>xlabel</a:t>
            </a:r>
            <a:r>
              <a:rPr lang="en-US" sz="1400" dirty="0">
                <a:latin typeface="Courier New" panose="02070309020205020404" pitchFamily="49" charset="0"/>
                <a:cs typeface="Courier New" panose="02070309020205020404" pitchFamily="49" charset="0"/>
              </a:rPr>
              <a:t>('</a:t>
            </a:r>
            <a:r>
              <a:rPr lang="en-US" sz="1400" dirty="0" err="1">
                <a:latin typeface="Courier New" panose="02070309020205020404" pitchFamily="49" charset="0"/>
                <a:cs typeface="Courier New" panose="02070309020205020404" pitchFamily="49" charset="0"/>
              </a:rPr>
              <a:t>Vd</a:t>
            </a:r>
            <a:r>
              <a:rPr lang="en-US" sz="1400" dirty="0">
                <a:latin typeface="Courier New" panose="02070309020205020404" pitchFamily="49" charset="0"/>
                <a:cs typeface="Courier New" panose="02070309020205020404" pitchFamily="49" charset="0"/>
              </a:rPr>
              <a:t>/volts'); </a:t>
            </a:r>
          </a:p>
          <a:p>
            <a:pPr marL="0" indent="0">
              <a:buNone/>
            </a:pPr>
            <a:r>
              <a:rPr lang="en-US" sz="1400" dirty="0" err="1">
                <a:latin typeface="Courier New" panose="02070309020205020404" pitchFamily="49" charset="0"/>
                <a:cs typeface="Courier New" panose="02070309020205020404" pitchFamily="49" charset="0"/>
              </a:rPr>
              <a:t>ylabel</a:t>
            </a:r>
            <a:r>
              <a:rPr lang="en-US" sz="1400" dirty="0">
                <a:latin typeface="Courier New" panose="02070309020205020404" pitchFamily="49" charset="0"/>
                <a:cs typeface="Courier New" panose="02070309020205020404" pitchFamily="49" charset="0"/>
              </a:rPr>
              <a:t>('Id/mA');</a:t>
            </a:r>
          </a:p>
          <a:p>
            <a:pPr marL="0" indent="0">
              <a:buNone/>
            </a:pPr>
            <a:endParaRPr lang="en-US" sz="1400" dirty="0">
              <a:latin typeface="Courier New" panose="02070309020205020404" pitchFamily="49" charset="0"/>
              <a:cs typeface="Courier New" panose="02070309020205020404" pitchFamily="49" charset="0"/>
            </a:endParaRPr>
          </a:p>
        </p:txBody>
      </p:sp>
      <p:pic>
        <p:nvPicPr>
          <p:cNvPr id="5" name="Picture 4">
            <a:extLst>
              <a:ext uri="{FF2B5EF4-FFF2-40B4-BE49-F238E27FC236}">
                <a16:creationId xmlns:a16="http://schemas.microsoft.com/office/drawing/2014/main" id="{D245B5D8-E25E-234A-9367-56EB341F15F4}"/>
              </a:ext>
            </a:extLst>
          </p:cNvPr>
          <p:cNvPicPr>
            <a:picLocks noChangeAspect="1"/>
          </p:cNvPicPr>
          <p:nvPr/>
        </p:nvPicPr>
        <p:blipFill>
          <a:blip r:embed="rId2"/>
          <a:stretch>
            <a:fillRect/>
          </a:stretch>
        </p:blipFill>
        <p:spPr>
          <a:xfrm>
            <a:off x="3352800" y="1104900"/>
            <a:ext cx="6197600" cy="4648200"/>
          </a:xfrm>
          <a:prstGeom prst="rect">
            <a:avLst/>
          </a:prstGeom>
        </p:spPr>
      </p:pic>
    </p:spTree>
    <p:extLst>
      <p:ext uri="{BB962C8B-B14F-4D97-AF65-F5344CB8AC3E}">
        <p14:creationId xmlns:p14="http://schemas.microsoft.com/office/powerpoint/2010/main" val="1528294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AEA67F-37A3-DF4E-8716-66AD409AA781}"/>
              </a:ext>
            </a:extLst>
          </p:cNvPr>
          <p:cNvSpPr>
            <a:spLocks noGrp="1"/>
          </p:cNvSpPr>
          <p:nvPr>
            <p:ph type="title"/>
          </p:nvPr>
        </p:nvSpPr>
        <p:spPr/>
        <p:txBody>
          <a:bodyPr>
            <a:normAutofit/>
          </a:bodyPr>
          <a:lstStyle/>
          <a:p>
            <a:r>
              <a:rPr lang="en-US" sz="4800" dirty="0"/>
              <a:t>Reflection</a:t>
            </a:r>
            <a:endParaRPr lang="en-US" baseline="-25000" dirty="0"/>
          </a:p>
        </p:txBody>
      </p:sp>
      <p:sp>
        <p:nvSpPr>
          <p:cNvPr id="3" name="Content Placeholder 2">
            <a:extLst>
              <a:ext uri="{FF2B5EF4-FFF2-40B4-BE49-F238E27FC236}">
                <a16:creationId xmlns:a16="http://schemas.microsoft.com/office/drawing/2014/main" id="{D7316692-FC62-8E4C-9734-453B75575F18}"/>
              </a:ext>
            </a:extLst>
          </p:cNvPr>
          <p:cNvSpPr>
            <a:spLocks noGrp="1"/>
          </p:cNvSpPr>
          <p:nvPr>
            <p:ph idx="1"/>
          </p:nvPr>
        </p:nvSpPr>
        <p:spPr>
          <a:xfrm>
            <a:off x="457200" y="1250732"/>
            <a:ext cx="7056736" cy="5332630"/>
          </a:xfrm>
        </p:spPr>
        <p:txBody>
          <a:bodyPr>
            <a:normAutofit/>
          </a:bodyPr>
          <a:lstStyle/>
          <a:p>
            <a:pPr marL="457200" indent="-457200">
              <a:buFont typeface="+mj-lt"/>
              <a:buAutoNum type="arabicPeriod"/>
            </a:pPr>
            <a:r>
              <a:rPr lang="en-US" sz="2400" dirty="0"/>
              <a:t>How did we find an I-V curve without a variable power supply (i.e., with just a wall wart)? </a:t>
            </a:r>
          </a:p>
          <a:p>
            <a:pPr marL="457200" indent="-457200">
              <a:buFont typeface="+mj-lt"/>
              <a:buAutoNum type="arabicPeriod"/>
            </a:pPr>
            <a:r>
              <a:rPr lang="en-US" sz="2400" i="1" dirty="0"/>
              <a:t>Where</a:t>
            </a:r>
            <a:r>
              <a:rPr lang="en-US" sz="2400" dirty="0"/>
              <a:t> did you measure </a:t>
            </a:r>
            <a:r>
              <a:rPr lang="en-US" sz="2400" dirty="0" err="1"/>
              <a:t>i</a:t>
            </a:r>
            <a:r>
              <a:rPr lang="en-US" sz="2400" dirty="0"/>
              <a:t>?</a:t>
            </a:r>
          </a:p>
          <a:p>
            <a:pPr marL="457200" indent="-457200">
              <a:buFont typeface="+mj-lt"/>
              <a:buAutoNum type="arabicPeriod"/>
            </a:pPr>
            <a:r>
              <a:rPr lang="en-US" sz="2400" dirty="0"/>
              <a:t>Why is it so important that </a:t>
            </a:r>
            <a:r>
              <a:rPr lang="en-US" sz="2400" dirty="0" err="1"/>
              <a:t>R</a:t>
            </a:r>
            <a:r>
              <a:rPr lang="en-US" sz="2400" baseline="-25000" dirty="0" err="1"/>
              <a:t>Min</a:t>
            </a:r>
            <a:r>
              <a:rPr lang="en-US" sz="2400" dirty="0"/>
              <a:t> is </a:t>
            </a:r>
            <a:br>
              <a:rPr lang="en-US" sz="2400" dirty="0"/>
            </a:br>
            <a:r>
              <a:rPr lang="en-US" sz="2400" dirty="0"/>
              <a:t>not too small?</a:t>
            </a:r>
          </a:p>
          <a:p>
            <a:pPr marL="457200" indent="-457200">
              <a:buFont typeface="+mj-lt"/>
              <a:buAutoNum type="arabicPeriod"/>
            </a:pPr>
            <a:r>
              <a:rPr lang="en-US" sz="2400" dirty="0"/>
              <a:t>What components are polarized and </a:t>
            </a:r>
            <a:br>
              <a:rPr lang="en-US" sz="2400" dirty="0"/>
            </a:br>
            <a:r>
              <a:rPr lang="en-US" sz="2400" dirty="0"/>
              <a:t>what happens if a </a:t>
            </a:r>
            <a:r>
              <a:rPr lang="en-US" sz="2400" i="1" dirty="0"/>
              <a:t>polarity</a:t>
            </a:r>
            <a:r>
              <a:rPr lang="en-US" sz="2400" dirty="0"/>
              <a:t> is wrong? </a:t>
            </a:r>
          </a:p>
          <a:p>
            <a:pPr marL="0" indent="0">
              <a:buNone/>
            </a:pPr>
            <a:endParaRPr lang="en-US" sz="2400" dirty="0"/>
          </a:p>
          <a:p>
            <a:pPr marL="457200" indent="-457200">
              <a:buFont typeface="+mj-lt"/>
              <a:buAutoNum type="arabicPeriod"/>
            </a:pPr>
            <a:endParaRPr lang="en-US" sz="2400" dirty="0"/>
          </a:p>
          <a:p>
            <a:pPr marL="0" indent="0">
              <a:buNone/>
            </a:pPr>
            <a:r>
              <a:rPr lang="en-US" sz="2400" dirty="0"/>
              <a:t>THINK ABOUT THESE BEFORE GOING TO NEXT SLIDE</a:t>
            </a:r>
          </a:p>
        </p:txBody>
      </p:sp>
      <p:grpSp>
        <p:nvGrpSpPr>
          <p:cNvPr id="19" name="Group 18">
            <a:extLst>
              <a:ext uri="{FF2B5EF4-FFF2-40B4-BE49-F238E27FC236}">
                <a16:creationId xmlns:a16="http://schemas.microsoft.com/office/drawing/2014/main" id="{DC44B4EC-0273-ED4D-BC39-B470412903AB}"/>
              </a:ext>
            </a:extLst>
          </p:cNvPr>
          <p:cNvGrpSpPr/>
          <p:nvPr/>
        </p:nvGrpSpPr>
        <p:grpSpPr>
          <a:xfrm>
            <a:off x="6299200" y="2109744"/>
            <a:ext cx="2540000" cy="2152828"/>
            <a:chOff x="5994314" y="2109744"/>
            <a:chExt cx="2540000" cy="2152828"/>
          </a:xfrm>
        </p:grpSpPr>
        <p:grpSp>
          <p:nvGrpSpPr>
            <p:cNvPr id="20" name="Group 19">
              <a:extLst>
                <a:ext uri="{FF2B5EF4-FFF2-40B4-BE49-F238E27FC236}">
                  <a16:creationId xmlns:a16="http://schemas.microsoft.com/office/drawing/2014/main" id="{215473CC-D8AD-6941-AD6D-CB12F4FEAE19}"/>
                </a:ext>
              </a:extLst>
            </p:cNvPr>
            <p:cNvGrpSpPr/>
            <p:nvPr/>
          </p:nvGrpSpPr>
          <p:grpSpPr>
            <a:xfrm>
              <a:off x="5994314" y="2109744"/>
              <a:ext cx="2540000" cy="2152828"/>
              <a:chOff x="6209136" y="4112215"/>
              <a:chExt cx="2540000" cy="2152828"/>
            </a:xfrm>
          </p:grpSpPr>
          <p:pic>
            <p:nvPicPr>
              <p:cNvPr id="22" name="Picture 21">
                <a:extLst>
                  <a:ext uri="{FF2B5EF4-FFF2-40B4-BE49-F238E27FC236}">
                    <a16:creationId xmlns:a16="http://schemas.microsoft.com/office/drawing/2014/main" id="{FE96CD42-0D94-C942-85B6-67004AA9AAD8}"/>
                  </a:ext>
                </a:extLst>
              </p:cNvPr>
              <p:cNvPicPr>
                <a:picLocks noChangeAspect="1"/>
              </p:cNvPicPr>
              <p:nvPr/>
            </p:nvPicPr>
            <p:blipFill>
              <a:blip r:embed="rId2"/>
              <a:stretch>
                <a:fillRect/>
              </a:stretch>
            </p:blipFill>
            <p:spPr>
              <a:xfrm>
                <a:off x="6209136" y="4182243"/>
                <a:ext cx="2540000" cy="2082800"/>
              </a:xfrm>
              <a:prstGeom prst="rect">
                <a:avLst/>
              </a:prstGeom>
            </p:spPr>
          </p:pic>
          <p:cxnSp>
            <p:nvCxnSpPr>
              <p:cNvPr id="23" name="Straight Arrow Connector 22">
                <a:extLst>
                  <a:ext uri="{FF2B5EF4-FFF2-40B4-BE49-F238E27FC236}">
                    <a16:creationId xmlns:a16="http://schemas.microsoft.com/office/drawing/2014/main" id="{B6A38343-BF86-9F46-99DB-DD1E4802ABC3}"/>
                  </a:ext>
                </a:extLst>
              </p:cNvPr>
              <p:cNvCxnSpPr/>
              <p:nvPr/>
            </p:nvCxnSpPr>
            <p:spPr>
              <a:xfrm>
                <a:off x="6789860" y="4309734"/>
                <a:ext cx="487046"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4" name="TextBox 23">
                <a:extLst>
                  <a:ext uri="{FF2B5EF4-FFF2-40B4-BE49-F238E27FC236}">
                    <a16:creationId xmlns:a16="http://schemas.microsoft.com/office/drawing/2014/main" id="{94D5123C-4697-4A42-BEDE-8F5906D9C5B8}"/>
                  </a:ext>
                </a:extLst>
              </p:cNvPr>
              <p:cNvSpPr txBox="1"/>
              <p:nvPr/>
            </p:nvSpPr>
            <p:spPr>
              <a:xfrm>
                <a:off x="6920211" y="4309734"/>
                <a:ext cx="226344" cy="307777"/>
              </a:xfrm>
              <a:prstGeom prst="rect">
                <a:avLst/>
              </a:prstGeom>
              <a:noFill/>
            </p:spPr>
            <p:txBody>
              <a:bodyPr wrap="none" rtlCol="0">
                <a:spAutoFit/>
              </a:bodyPr>
              <a:lstStyle/>
              <a:p>
                <a:r>
                  <a:rPr lang="en-US" sz="1400" dirty="0" err="1"/>
                  <a:t>i</a:t>
                </a:r>
                <a:endParaRPr lang="en-US" sz="1400" dirty="0"/>
              </a:p>
            </p:txBody>
          </p:sp>
          <p:sp>
            <p:nvSpPr>
              <p:cNvPr id="25" name="Oval 24">
                <a:extLst>
                  <a:ext uri="{FF2B5EF4-FFF2-40B4-BE49-F238E27FC236}">
                    <a16:creationId xmlns:a16="http://schemas.microsoft.com/office/drawing/2014/main" id="{A6EB66FF-66A5-1A41-AF99-F0D349D1D16F}"/>
                  </a:ext>
                </a:extLst>
              </p:cNvPr>
              <p:cNvSpPr/>
              <p:nvPr/>
            </p:nvSpPr>
            <p:spPr>
              <a:xfrm flipH="1">
                <a:off x="7728758" y="4937740"/>
                <a:ext cx="1020378" cy="1145269"/>
              </a:xfrm>
              <a:prstGeom prst="ellipse">
                <a:avLst/>
              </a:prstGeom>
              <a:noFill/>
              <a:ln w="22225">
                <a:solidFill>
                  <a:srgbClr val="FF0000">
                    <a:alpha val="85000"/>
                  </a:srgb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7B9B9B07-4594-234F-A750-D029ECCC0F04}"/>
                  </a:ext>
                </a:extLst>
              </p:cNvPr>
              <p:cNvSpPr/>
              <p:nvPr/>
            </p:nvSpPr>
            <p:spPr>
              <a:xfrm flipH="1">
                <a:off x="6591376" y="4112215"/>
                <a:ext cx="946805" cy="505295"/>
              </a:xfrm>
              <a:prstGeom prst="ellipse">
                <a:avLst/>
              </a:prstGeom>
              <a:noFill/>
              <a:ln w="22225">
                <a:solidFill>
                  <a:srgbClr val="FF0000">
                    <a:alpha val="85000"/>
                  </a:srgb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1" name="Rectangle 20">
              <a:extLst>
                <a:ext uri="{FF2B5EF4-FFF2-40B4-BE49-F238E27FC236}">
                  <a16:creationId xmlns:a16="http://schemas.microsoft.com/office/drawing/2014/main" id="{E575C187-1FBD-5A4E-894A-89700FD2ED2E}"/>
                </a:ext>
              </a:extLst>
            </p:cNvPr>
            <p:cNvSpPr/>
            <p:nvPr/>
          </p:nvSpPr>
          <p:spPr>
            <a:xfrm flipV="1">
              <a:off x="6742959" y="3461567"/>
              <a:ext cx="319125" cy="166026"/>
            </a:xfrm>
            <a:prstGeom prst="rect">
              <a:avLst/>
            </a:prstGeom>
            <a:solidFill>
              <a:schemeClr val="bg1"/>
            </a:solidFill>
            <a:ln>
              <a:noFill/>
            </a:ln>
            <a:effectLst>
              <a:outerShdw blurRad="50800" dist="50800" dir="5400000" algn="ctr" rotWithShape="0">
                <a:schemeClr val="bg1"/>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6191238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AEA67F-37A3-DF4E-8716-66AD409AA781}"/>
              </a:ext>
            </a:extLst>
          </p:cNvPr>
          <p:cNvSpPr>
            <a:spLocks noGrp="1"/>
          </p:cNvSpPr>
          <p:nvPr>
            <p:ph type="title"/>
          </p:nvPr>
        </p:nvSpPr>
        <p:spPr/>
        <p:txBody>
          <a:bodyPr>
            <a:normAutofit/>
          </a:bodyPr>
          <a:lstStyle/>
          <a:p>
            <a:r>
              <a:rPr lang="en-US" sz="4800" dirty="0"/>
              <a:t>Reflection</a:t>
            </a:r>
            <a:endParaRPr lang="en-US" baseline="-25000" dirty="0"/>
          </a:p>
        </p:txBody>
      </p:sp>
      <p:sp>
        <p:nvSpPr>
          <p:cNvPr id="3" name="Content Placeholder 2">
            <a:extLst>
              <a:ext uri="{FF2B5EF4-FFF2-40B4-BE49-F238E27FC236}">
                <a16:creationId xmlns:a16="http://schemas.microsoft.com/office/drawing/2014/main" id="{D7316692-FC62-8E4C-9734-453B75575F18}"/>
              </a:ext>
            </a:extLst>
          </p:cNvPr>
          <p:cNvSpPr>
            <a:spLocks noGrp="1"/>
          </p:cNvSpPr>
          <p:nvPr>
            <p:ph idx="1"/>
          </p:nvPr>
        </p:nvSpPr>
        <p:spPr>
          <a:xfrm>
            <a:off x="302454" y="1250732"/>
            <a:ext cx="8229599" cy="5332630"/>
          </a:xfrm>
        </p:spPr>
        <p:txBody>
          <a:bodyPr>
            <a:normAutofit/>
          </a:bodyPr>
          <a:lstStyle/>
          <a:p>
            <a:pPr marL="457200" indent="-457200">
              <a:buFont typeface="+mj-lt"/>
              <a:buAutoNum type="arabicPeriod"/>
            </a:pPr>
            <a:r>
              <a:rPr lang="en-US" sz="2000" dirty="0"/>
              <a:t>How did we find an I-V curve without a variable power supply (i.e., with just an uncharacterized wall wart)? </a:t>
            </a:r>
          </a:p>
          <a:p>
            <a:pPr marL="857250" lvl="1" indent="-457200"/>
            <a:r>
              <a:rPr lang="en-US" sz="1800" dirty="0">
                <a:solidFill>
                  <a:srgbClr val="FF0000"/>
                </a:solidFill>
              </a:rPr>
              <a:t>The potentiometer and </a:t>
            </a:r>
            <a:r>
              <a:rPr lang="en-US" sz="1800" dirty="0" err="1">
                <a:solidFill>
                  <a:srgbClr val="FF0000"/>
                </a:solidFill>
              </a:rPr>
              <a:t>R</a:t>
            </a:r>
            <a:r>
              <a:rPr lang="en-US" sz="1800" baseline="-25000" dirty="0" err="1">
                <a:solidFill>
                  <a:srgbClr val="FF0000"/>
                </a:solidFill>
              </a:rPr>
              <a:t>Min</a:t>
            </a:r>
            <a:r>
              <a:rPr lang="en-US" sz="1800" dirty="0">
                <a:solidFill>
                  <a:srgbClr val="FF0000"/>
                </a:solidFill>
              </a:rPr>
              <a:t> are 2 resistors</a:t>
            </a:r>
            <a:br>
              <a:rPr lang="en-US" sz="1800" dirty="0">
                <a:solidFill>
                  <a:srgbClr val="FF0000"/>
                </a:solidFill>
              </a:rPr>
            </a:br>
            <a:r>
              <a:rPr lang="en-US" sz="1800" dirty="0">
                <a:solidFill>
                  <a:srgbClr val="FF0000"/>
                </a:solidFill>
              </a:rPr>
              <a:t>in series, </a:t>
            </a:r>
            <a:r>
              <a:rPr lang="en-US" sz="1800" dirty="0" err="1">
                <a:solidFill>
                  <a:srgbClr val="FF0000"/>
                </a:solidFill>
              </a:rPr>
              <a:t>R</a:t>
            </a:r>
            <a:r>
              <a:rPr lang="en-US" sz="1800" baseline="-25000" dirty="0" err="1">
                <a:solidFill>
                  <a:srgbClr val="FF0000"/>
                </a:solidFill>
              </a:rPr>
              <a:t>series</a:t>
            </a:r>
            <a:r>
              <a:rPr lang="en-US" sz="1800" dirty="0">
                <a:solidFill>
                  <a:srgbClr val="FF0000"/>
                </a:solidFill>
              </a:rPr>
              <a:t> = (</a:t>
            </a:r>
            <a:r>
              <a:rPr lang="en-US" sz="1800" dirty="0" err="1">
                <a:solidFill>
                  <a:srgbClr val="FF0000"/>
                </a:solidFill>
              </a:rPr>
              <a:t>R</a:t>
            </a:r>
            <a:r>
              <a:rPr lang="en-US" sz="1800" baseline="-25000" dirty="0" err="1">
                <a:solidFill>
                  <a:srgbClr val="FF0000"/>
                </a:solidFill>
              </a:rPr>
              <a:t>Pot</a:t>
            </a:r>
            <a:r>
              <a:rPr lang="en-US" sz="1800" dirty="0">
                <a:solidFill>
                  <a:srgbClr val="FF0000"/>
                </a:solidFill>
              </a:rPr>
              <a:t> + </a:t>
            </a:r>
            <a:r>
              <a:rPr lang="en-US" sz="1800" dirty="0" err="1">
                <a:solidFill>
                  <a:srgbClr val="FF0000"/>
                </a:solidFill>
              </a:rPr>
              <a:t>R</a:t>
            </a:r>
            <a:r>
              <a:rPr lang="en-US" sz="1800" baseline="-25000" dirty="0" err="1">
                <a:solidFill>
                  <a:srgbClr val="FF0000"/>
                </a:solidFill>
              </a:rPr>
              <a:t>Min</a:t>
            </a:r>
            <a:r>
              <a:rPr lang="en-US" sz="1800" dirty="0">
                <a:solidFill>
                  <a:srgbClr val="FF0000"/>
                </a:solidFill>
              </a:rPr>
              <a:t>).  They determine</a:t>
            </a:r>
            <a:br>
              <a:rPr lang="en-US" sz="1800" dirty="0">
                <a:solidFill>
                  <a:srgbClr val="FF0000"/>
                </a:solidFill>
              </a:rPr>
            </a:br>
            <a:r>
              <a:rPr lang="en-US" sz="1800" dirty="0">
                <a:solidFill>
                  <a:srgbClr val="FF0000"/>
                </a:solidFill>
              </a:rPr>
              <a:t>the current, the diode’s characteristics deter-</a:t>
            </a:r>
            <a:br>
              <a:rPr lang="en-US" sz="1800" dirty="0">
                <a:solidFill>
                  <a:srgbClr val="FF0000"/>
                </a:solidFill>
              </a:rPr>
            </a:br>
            <a:r>
              <a:rPr lang="en-US" sz="1800" dirty="0">
                <a:solidFill>
                  <a:srgbClr val="FF0000"/>
                </a:solidFill>
              </a:rPr>
              <a:t>mine V</a:t>
            </a:r>
            <a:r>
              <a:rPr lang="en-US" sz="1800" baseline="-25000" dirty="0">
                <a:solidFill>
                  <a:srgbClr val="FF0000"/>
                </a:solidFill>
              </a:rPr>
              <a:t>LED</a:t>
            </a:r>
            <a:r>
              <a:rPr lang="en-US" sz="1800" dirty="0">
                <a:solidFill>
                  <a:srgbClr val="FF0000"/>
                </a:solidFill>
              </a:rPr>
              <a:t>. </a:t>
            </a:r>
          </a:p>
          <a:p>
            <a:pPr marL="857250" lvl="1" indent="-457200"/>
            <a:endParaRPr lang="en-US" sz="1800" dirty="0">
              <a:solidFill>
                <a:srgbClr val="FF0000"/>
              </a:solidFill>
            </a:endParaRPr>
          </a:p>
          <a:p>
            <a:pPr marL="457200" indent="-457200">
              <a:buFont typeface="+mj-lt"/>
              <a:buAutoNum type="arabicPeriod"/>
            </a:pPr>
            <a:r>
              <a:rPr lang="en-US" sz="2000" i="1" dirty="0"/>
              <a:t>Where</a:t>
            </a:r>
            <a:r>
              <a:rPr lang="en-US" sz="2000" dirty="0"/>
              <a:t> did you measure </a:t>
            </a:r>
            <a:r>
              <a:rPr lang="en-US" sz="2000" dirty="0" err="1"/>
              <a:t>i</a:t>
            </a:r>
            <a:r>
              <a:rPr lang="en-US" sz="2000" dirty="0"/>
              <a:t>?</a:t>
            </a:r>
          </a:p>
          <a:p>
            <a:pPr lvl="1" indent="-342900"/>
            <a:r>
              <a:rPr lang="en-US" sz="1800" dirty="0">
                <a:solidFill>
                  <a:srgbClr val="FF0000"/>
                </a:solidFill>
              </a:rPr>
              <a:t>Since everything is in series, </a:t>
            </a:r>
            <a:r>
              <a:rPr lang="en-US" sz="1800" dirty="0" err="1">
                <a:solidFill>
                  <a:srgbClr val="FF0000"/>
                </a:solidFill>
              </a:rPr>
              <a:t>i</a:t>
            </a:r>
            <a:r>
              <a:rPr lang="en-US" sz="1800" dirty="0">
                <a:solidFill>
                  <a:srgbClr val="FF0000"/>
                </a:solidFill>
              </a:rPr>
              <a:t> is the same </a:t>
            </a:r>
            <a:br>
              <a:rPr lang="en-US" sz="1800" dirty="0">
                <a:solidFill>
                  <a:srgbClr val="FF0000"/>
                </a:solidFill>
              </a:rPr>
            </a:br>
            <a:r>
              <a:rPr lang="en-US" sz="1800" dirty="0">
                <a:solidFill>
                  <a:srgbClr val="FF0000"/>
                </a:solidFill>
              </a:rPr>
              <a:t>everywhere. Easiest to measure it as a voltage </a:t>
            </a:r>
            <a:br>
              <a:rPr lang="en-US" sz="1800" dirty="0">
                <a:solidFill>
                  <a:srgbClr val="FF0000"/>
                </a:solidFill>
              </a:rPr>
            </a:br>
            <a:r>
              <a:rPr lang="en-US" sz="1800" dirty="0">
                <a:solidFill>
                  <a:srgbClr val="FF0000"/>
                </a:solidFill>
              </a:rPr>
              <a:t>across </a:t>
            </a:r>
            <a:r>
              <a:rPr lang="en-US" sz="1800" dirty="0" err="1">
                <a:solidFill>
                  <a:srgbClr val="FF0000"/>
                </a:solidFill>
              </a:rPr>
              <a:t>R</a:t>
            </a:r>
            <a:r>
              <a:rPr lang="en-US" sz="1800" baseline="-25000" dirty="0" err="1">
                <a:solidFill>
                  <a:srgbClr val="FF0000"/>
                </a:solidFill>
              </a:rPr>
              <a:t>Min</a:t>
            </a:r>
            <a:r>
              <a:rPr lang="en-US" sz="1800" dirty="0">
                <a:solidFill>
                  <a:srgbClr val="FF0000"/>
                </a:solidFill>
              </a:rPr>
              <a:t>, since that resistance is constant and </a:t>
            </a:r>
            <a:r>
              <a:rPr lang="en-US" sz="1800" dirty="0" err="1">
                <a:solidFill>
                  <a:srgbClr val="FF0000"/>
                </a:solidFill>
              </a:rPr>
              <a:t>accessable</a:t>
            </a:r>
            <a:r>
              <a:rPr lang="en-US" sz="1800" dirty="0">
                <a:solidFill>
                  <a:srgbClr val="FF0000"/>
                </a:solidFill>
              </a:rPr>
              <a:t>.</a:t>
            </a:r>
          </a:p>
          <a:p>
            <a:pPr marL="457200" indent="-457200">
              <a:buFont typeface="+mj-lt"/>
              <a:buAutoNum type="arabicPeriod"/>
            </a:pPr>
            <a:r>
              <a:rPr lang="en-US" sz="2000" dirty="0"/>
              <a:t>Why is it so important that </a:t>
            </a:r>
            <a:r>
              <a:rPr lang="en-US" sz="2000" dirty="0" err="1"/>
              <a:t>R</a:t>
            </a:r>
            <a:r>
              <a:rPr lang="en-US" sz="2000" baseline="-25000" dirty="0" err="1"/>
              <a:t>Min</a:t>
            </a:r>
            <a:r>
              <a:rPr lang="en-US" sz="2000" dirty="0"/>
              <a:t> is not too small?</a:t>
            </a:r>
          </a:p>
          <a:p>
            <a:pPr marL="857250" lvl="1" indent="-457200"/>
            <a:r>
              <a:rPr lang="en-US" sz="1800" dirty="0" err="1">
                <a:solidFill>
                  <a:srgbClr val="FF0000"/>
                </a:solidFill>
              </a:rPr>
              <a:t>R</a:t>
            </a:r>
            <a:r>
              <a:rPr lang="en-US" sz="1800" baseline="-25000" dirty="0" err="1">
                <a:solidFill>
                  <a:srgbClr val="FF0000"/>
                </a:solidFill>
              </a:rPr>
              <a:t>series</a:t>
            </a:r>
            <a:r>
              <a:rPr lang="en-US" sz="1800" dirty="0">
                <a:solidFill>
                  <a:srgbClr val="FF0000"/>
                </a:solidFill>
              </a:rPr>
              <a:t> = (</a:t>
            </a:r>
            <a:r>
              <a:rPr lang="en-US" sz="1800" dirty="0" err="1">
                <a:solidFill>
                  <a:srgbClr val="FF0000"/>
                </a:solidFill>
              </a:rPr>
              <a:t>R</a:t>
            </a:r>
            <a:r>
              <a:rPr lang="en-US" sz="1800" baseline="-25000" dirty="0" err="1">
                <a:solidFill>
                  <a:srgbClr val="FF0000"/>
                </a:solidFill>
              </a:rPr>
              <a:t>Pot</a:t>
            </a:r>
            <a:r>
              <a:rPr lang="en-US" sz="1800" dirty="0">
                <a:solidFill>
                  <a:srgbClr val="FF0000"/>
                </a:solidFill>
              </a:rPr>
              <a:t> + </a:t>
            </a:r>
            <a:r>
              <a:rPr lang="en-US" sz="1800" dirty="0" err="1">
                <a:solidFill>
                  <a:srgbClr val="FF0000"/>
                </a:solidFill>
              </a:rPr>
              <a:t>R</a:t>
            </a:r>
            <a:r>
              <a:rPr lang="en-US" sz="1800" baseline="-25000" dirty="0" err="1">
                <a:solidFill>
                  <a:srgbClr val="FF0000"/>
                </a:solidFill>
              </a:rPr>
              <a:t>Min</a:t>
            </a:r>
            <a:r>
              <a:rPr lang="en-US" sz="1800" dirty="0">
                <a:solidFill>
                  <a:srgbClr val="FF0000"/>
                </a:solidFill>
              </a:rPr>
              <a:t>) &gt; </a:t>
            </a:r>
            <a:r>
              <a:rPr lang="en-US" sz="1800" dirty="0" err="1">
                <a:solidFill>
                  <a:srgbClr val="FF0000"/>
                </a:solidFill>
              </a:rPr>
              <a:t>R</a:t>
            </a:r>
            <a:r>
              <a:rPr lang="en-US" sz="1800" baseline="-25000" dirty="0" err="1">
                <a:solidFill>
                  <a:srgbClr val="FF0000"/>
                </a:solidFill>
              </a:rPr>
              <a:t>Min</a:t>
            </a:r>
            <a:r>
              <a:rPr lang="en-US" sz="1800" dirty="0">
                <a:solidFill>
                  <a:srgbClr val="FF0000"/>
                </a:solidFill>
              </a:rPr>
              <a:t>. If </a:t>
            </a:r>
            <a:r>
              <a:rPr lang="en-US" sz="1800" dirty="0" err="1">
                <a:solidFill>
                  <a:srgbClr val="FF0000"/>
                </a:solidFill>
              </a:rPr>
              <a:t>R</a:t>
            </a:r>
            <a:r>
              <a:rPr lang="en-US" sz="1800" baseline="-25000" dirty="0" err="1">
                <a:solidFill>
                  <a:srgbClr val="FF0000"/>
                </a:solidFill>
              </a:rPr>
              <a:t>Min</a:t>
            </a:r>
            <a:r>
              <a:rPr lang="en-US" sz="1800" dirty="0">
                <a:solidFill>
                  <a:srgbClr val="FF0000"/>
                </a:solidFill>
              </a:rPr>
              <a:t> is too small, then if </a:t>
            </a:r>
            <a:r>
              <a:rPr lang="en-US" sz="1800" dirty="0" err="1">
                <a:solidFill>
                  <a:srgbClr val="FF0000"/>
                </a:solidFill>
              </a:rPr>
              <a:t>R</a:t>
            </a:r>
            <a:r>
              <a:rPr lang="en-US" sz="1800" baseline="-25000" dirty="0" err="1">
                <a:solidFill>
                  <a:srgbClr val="FF0000"/>
                </a:solidFill>
              </a:rPr>
              <a:t>Pot</a:t>
            </a:r>
            <a:r>
              <a:rPr lang="en-US" sz="1800" dirty="0">
                <a:solidFill>
                  <a:srgbClr val="FF0000"/>
                </a:solidFill>
              </a:rPr>
              <a:t> gets small, too much current will flow through the LED and burn it up. </a:t>
            </a:r>
          </a:p>
        </p:txBody>
      </p:sp>
      <p:grpSp>
        <p:nvGrpSpPr>
          <p:cNvPr id="19" name="Group 18">
            <a:extLst>
              <a:ext uri="{FF2B5EF4-FFF2-40B4-BE49-F238E27FC236}">
                <a16:creationId xmlns:a16="http://schemas.microsoft.com/office/drawing/2014/main" id="{DC44B4EC-0273-ED4D-BC39-B470412903AB}"/>
              </a:ext>
            </a:extLst>
          </p:cNvPr>
          <p:cNvGrpSpPr/>
          <p:nvPr/>
        </p:nvGrpSpPr>
        <p:grpSpPr>
          <a:xfrm>
            <a:off x="6527800" y="2109744"/>
            <a:ext cx="2540000" cy="2152828"/>
            <a:chOff x="5994314" y="2109744"/>
            <a:chExt cx="2540000" cy="2152828"/>
          </a:xfrm>
        </p:grpSpPr>
        <p:grpSp>
          <p:nvGrpSpPr>
            <p:cNvPr id="20" name="Group 19">
              <a:extLst>
                <a:ext uri="{FF2B5EF4-FFF2-40B4-BE49-F238E27FC236}">
                  <a16:creationId xmlns:a16="http://schemas.microsoft.com/office/drawing/2014/main" id="{215473CC-D8AD-6941-AD6D-CB12F4FEAE19}"/>
                </a:ext>
              </a:extLst>
            </p:cNvPr>
            <p:cNvGrpSpPr/>
            <p:nvPr/>
          </p:nvGrpSpPr>
          <p:grpSpPr>
            <a:xfrm>
              <a:off x="5994314" y="2109744"/>
              <a:ext cx="2540000" cy="2152828"/>
              <a:chOff x="6209136" y="4112215"/>
              <a:chExt cx="2540000" cy="2152828"/>
            </a:xfrm>
          </p:grpSpPr>
          <p:pic>
            <p:nvPicPr>
              <p:cNvPr id="22" name="Picture 21">
                <a:extLst>
                  <a:ext uri="{FF2B5EF4-FFF2-40B4-BE49-F238E27FC236}">
                    <a16:creationId xmlns:a16="http://schemas.microsoft.com/office/drawing/2014/main" id="{FE96CD42-0D94-C942-85B6-67004AA9AAD8}"/>
                  </a:ext>
                </a:extLst>
              </p:cNvPr>
              <p:cNvPicPr>
                <a:picLocks noChangeAspect="1"/>
              </p:cNvPicPr>
              <p:nvPr/>
            </p:nvPicPr>
            <p:blipFill>
              <a:blip r:embed="rId2"/>
              <a:stretch>
                <a:fillRect/>
              </a:stretch>
            </p:blipFill>
            <p:spPr>
              <a:xfrm>
                <a:off x="6209136" y="4182243"/>
                <a:ext cx="2540000" cy="2082800"/>
              </a:xfrm>
              <a:prstGeom prst="rect">
                <a:avLst/>
              </a:prstGeom>
            </p:spPr>
          </p:pic>
          <p:cxnSp>
            <p:nvCxnSpPr>
              <p:cNvPr id="23" name="Straight Arrow Connector 22">
                <a:extLst>
                  <a:ext uri="{FF2B5EF4-FFF2-40B4-BE49-F238E27FC236}">
                    <a16:creationId xmlns:a16="http://schemas.microsoft.com/office/drawing/2014/main" id="{B6A38343-BF86-9F46-99DB-DD1E4802ABC3}"/>
                  </a:ext>
                </a:extLst>
              </p:cNvPr>
              <p:cNvCxnSpPr/>
              <p:nvPr/>
            </p:nvCxnSpPr>
            <p:spPr>
              <a:xfrm>
                <a:off x="6789860" y="4309734"/>
                <a:ext cx="487046"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4" name="TextBox 23">
                <a:extLst>
                  <a:ext uri="{FF2B5EF4-FFF2-40B4-BE49-F238E27FC236}">
                    <a16:creationId xmlns:a16="http://schemas.microsoft.com/office/drawing/2014/main" id="{94D5123C-4697-4A42-BEDE-8F5906D9C5B8}"/>
                  </a:ext>
                </a:extLst>
              </p:cNvPr>
              <p:cNvSpPr txBox="1"/>
              <p:nvPr/>
            </p:nvSpPr>
            <p:spPr>
              <a:xfrm>
                <a:off x="6920211" y="4309734"/>
                <a:ext cx="226344" cy="307777"/>
              </a:xfrm>
              <a:prstGeom prst="rect">
                <a:avLst/>
              </a:prstGeom>
              <a:noFill/>
            </p:spPr>
            <p:txBody>
              <a:bodyPr wrap="none" rtlCol="0">
                <a:spAutoFit/>
              </a:bodyPr>
              <a:lstStyle/>
              <a:p>
                <a:r>
                  <a:rPr lang="en-US" sz="1400" dirty="0" err="1"/>
                  <a:t>i</a:t>
                </a:r>
                <a:endParaRPr lang="en-US" sz="1400" dirty="0"/>
              </a:p>
            </p:txBody>
          </p:sp>
          <p:sp>
            <p:nvSpPr>
              <p:cNvPr id="25" name="Oval 24">
                <a:extLst>
                  <a:ext uri="{FF2B5EF4-FFF2-40B4-BE49-F238E27FC236}">
                    <a16:creationId xmlns:a16="http://schemas.microsoft.com/office/drawing/2014/main" id="{A6EB66FF-66A5-1A41-AF99-F0D349D1D16F}"/>
                  </a:ext>
                </a:extLst>
              </p:cNvPr>
              <p:cNvSpPr/>
              <p:nvPr/>
            </p:nvSpPr>
            <p:spPr>
              <a:xfrm flipH="1">
                <a:off x="7728758" y="4937740"/>
                <a:ext cx="1020378" cy="1145269"/>
              </a:xfrm>
              <a:prstGeom prst="ellipse">
                <a:avLst/>
              </a:prstGeom>
              <a:noFill/>
              <a:ln w="22225">
                <a:solidFill>
                  <a:srgbClr val="FF0000">
                    <a:alpha val="85000"/>
                  </a:srgb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7B9B9B07-4594-234F-A750-D029ECCC0F04}"/>
                  </a:ext>
                </a:extLst>
              </p:cNvPr>
              <p:cNvSpPr/>
              <p:nvPr/>
            </p:nvSpPr>
            <p:spPr>
              <a:xfrm flipH="1">
                <a:off x="6591376" y="4112215"/>
                <a:ext cx="946805" cy="505295"/>
              </a:xfrm>
              <a:prstGeom prst="ellipse">
                <a:avLst/>
              </a:prstGeom>
              <a:noFill/>
              <a:ln w="22225">
                <a:solidFill>
                  <a:srgbClr val="FF0000">
                    <a:alpha val="85000"/>
                  </a:srgb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1" name="Rectangle 20">
              <a:extLst>
                <a:ext uri="{FF2B5EF4-FFF2-40B4-BE49-F238E27FC236}">
                  <a16:creationId xmlns:a16="http://schemas.microsoft.com/office/drawing/2014/main" id="{E575C187-1FBD-5A4E-894A-89700FD2ED2E}"/>
                </a:ext>
              </a:extLst>
            </p:cNvPr>
            <p:cNvSpPr/>
            <p:nvPr/>
          </p:nvSpPr>
          <p:spPr>
            <a:xfrm flipV="1">
              <a:off x="6742959" y="3461567"/>
              <a:ext cx="319125" cy="166026"/>
            </a:xfrm>
            <a:prstGeom prst="rect">
              <a:avLst/>
            </a:prstGeom>
            <a:solidFill>
              <a:schemeClr val="bg1"/>
            </a:solidFill>
            <a:ln>
              <a:noFill/>
            </a:ln>
            <a:effectLst>
              <a:outerShdw blurRad="50800" dist="50800" dir="5400000" algn="ctr" rotWithShape="0">
                <a:schemeClr val="bg1"/>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7704361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32139D-1296-0E4A-84AD-870EF9CCDD24}"/>
              </a:ext>
            </a:extLst>
          </p:cNvPr>
          <p:cNvSpPr>
            <a:spLocks noGrp="1"/>
          </p:cNvSpPr>
          <p:nvPr>
            <p:ph type="title"/>
          </p:nvPr>
        </p:nvSpPr>
        <p:spPr/>
        <p:txBody>
          <a:bodyPr/>
          <a:lstStyle/>
          <a:p>
            <a:r>
              <a:rPr lang="en-US" dirty="0"/>
              <a:t>Questions?</a:t>
            </a:r>
          </a:p>
        </p:txBody>
      </p:sp>
      <p:sp>
        <p:nvSpPr>
          <p:cNvPr id="3" name="Content Placeholder 2">
            <a:extLst>
              <a:ext uri="{FF2B5EF4-FFF2-40B4-BE49-F238E27FC236}">
                <a16:creationId xmlns:a16="http://schemas.microsoft.com/office/drawing/2014/main" id="{344BBB06-D9E2-0F44-8FEE-9D9261FB960A}"/>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41310104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Night Light Design</a:t>
            </a:r>
          </a:p>
        </p:txBody>
      </p:sp>
      <p:sp>
        <p:nvSpPr>
          <p:cNvPr id="3" name="Content Placeholder 2"/>
          <p:cNvSpPr>
            <a:spLocks noGrp="1"/>
          </p:cNvSpPr>
          <p:nvPr>
            <p:ph idx="1"/>
          </p:nvPr>
        </p:nvSpPr>
        <p:spPr/>
        <p:txBody>
          <a:bodyPr/>
          <a:lstStyle/>
          <a:p>
            <a:r>
              <a:rPr lang="en-US" dirty="0"/>
              <a:t>We measured the I-V curve our LED, chose an operating point (</a:t>
            </a:r>
            <a:r>
              <a:rPr lang="en-US" dirty="0" err="1"/>
              <a:t>i</a:t>
            </a:r>
            <a:r>
              <a:rPr lang="en-US" baseline="-25000" dirty="0" err="1"/>
              <a:t>LED</a:t>
            </a:r>
            <a:r>
              <a:rPr lang="en-US" dirty="0"/>
              <a:t>), and know its corresponding </a:t>
            </a:r>
            <a:r>
              <a:rPr lang="en-US" dirty="0" err="1"/>
              <a:t>V</a:t>
            </a:r>
            <a:r>
              <a:rPr lang="en-US" baseline="-25000" dirty="0" err="1"/>
              <a:t>f</a:t>
            </a:r>
            <a:endParaRPr lang="en-US" baseline="-25000" dirty="0"/>
          </a:p>
          <a:p>
            <a:r>
              <a:rPr lang="en-US" dirty="0"/>
              <a:t>We characterized our wall wart as a Thevenin circuit with measured V</a:t>
            </a:r>
            <a:r>
              <a:rPr lang="en-US" baseline="-25000" dirty="0"/>
              <a:t>th</a:t>
            </a:r>
            <a:r>
              <a:rPr lang="en-US" dirty="0"/>
              <a:t> and </a:t>
            </a:r>
            <a:r>
              <a:rPr lang="en-US" dirty="0" err="1"/>
              <a:t>R</a:t>
            </a:r>
            <a:r>
              <a:rPr lang="en-US" baseline="-25000" dirty="0" err="1"/>
              <a:t>th</a:t>
            </a:r>
            <a:endParaRPr lang="en-US" baseline="-25000" dirty="0"/>
          </a:p>
          <a:p>
            <a:r>
              <a:rPr lang="en-US" dirty="0"/>
              <a:t>How do we complete the circuit to achieve </a:t>
            </a:r>
            <a:r>
              <a:rPr lang="en-US" dirty="0" err="1"/>
              <a:t>i</a:t>
            </a:r>
            <a:r>
              <a:rPr lang="en-US" baseline="-25000" dirty="0" err="1"/>
              <a:t>LED</a:t>
            </a:r>
            <a:r>
              <a:rPr lang="en-US" dirty="0"/>
              <a:t>? </a:t>
            </a:r>
          </a:p>
          <a:p>
            <a:pPr lvl="1"/>
            <a:r>
              <a:rPr lang="en-US" dirty="0"/>
              <a:t>Write an equation for </a:t>
            </a:r>
            <a:r>
              <a:rPr lang="en-US" dirty="0" err="1"/>
              <a:t>Rseries</a:t>
            </a:r>
            <a:r>
              <a:rPr lang="en-US" dirty="0"/>
              <a:t> using KVL</a:t>
            </a:r>
          </a:p>
          <a:p>
            <a:pPr lvl="1"/>
            <a:endParaRPr lang="en-US" dirty="0"/>
          </a:p>
          <a:p>
            <a:r>
              <a:rPr lang="en-US" dirty="0"/>
              <a:t>-</a:t>
            </a:r>
            <a:r>
              <a:rPr lang="en-US" dirty="0" err="1"/>
              <a:t>V</a:t>
            </a:r>
            <a:r>
              <a:rPr lang="en-US" baseline="-25000" dirty="0" err="1"/>
              <a:t>th</a:t>
            </a:r>
            <a:r>
              <a:rPr lang="en-US" dirty="0" err="1"/>
              <a:t>+iR</a:t>
            </a:r>
            <a:r>
              <a:rPr lang="en-US" baseline="-25000" dirty="0" err="1"/>
              <a:t>th</a:t>
            </a:r>
            <a:r>
              <a:rPr lang="en-US" dirty="0" err="1"/>
              <a:t>+V</a:t>
            </a:r>
            <a:r>
              <a:rPr lang="en-US" baseline="-25000" dirty="0" err="1"/>
              <a:t>f</a:t>
            </a:r>
            <a:r>
              <a:rPr lang="en-US" dirty="0" err="1"/>
              <a:t>+iR</a:t>
            </a:r>
            <a:r>
              <a:rPr lang="en-US" baseline="-25000" dirty="0" err="1"/>
              <a:t>series</a:t>
            </a:r>
            <a:r>
              <a:rPr lang="en-US" dirty="0"/>
              <a:t> = 0</a:t>
            </a:r>
          </a:p>
          <a:p>
            <a:pPr marL="457200" lvl="1" indent="0">
              <a:buNone/>
            </a:pPr>
            <a:endParaRPr lang="en-US" dirty="0"/>
          </a:p>
          <a:p>
            <a:r>
              <a:rPr lang="en-US" dirty="0"/>
              <a:t>One equation with 1 unknown …</a:t>
            </a:r>
          </a:p>
          <a:p>
            <a:r>
              <a:rPr lang="en-US" dirty="0"/>
              <a:t>Are we done with design??</a:t>
            </a:r>
          </a:p>
        </p:txBody>
      </p:sp>
      <p:grpSp>
        <p:nvGrpSpPr>
          <p:cNvPr id="4" name="Group 3">
            <a:extLst>
              <a:ext uri="{FF2B5EF4-FFF2-40B4-BE49-F238E27FC236}">
                <a16:creationId xmlns:a16="http://schemas.microsoft.com/office/drawing/2014/main" id="{8B20B64C-9790-064C-9B21-7BEE5B363EE1}"/>
              </a:ext>
            </a:extLst>
          </p:cNvPr>
          <p:cNvGrpSpPr/>
          <p:nvPr/>
        </p:nvGrpSpPr>
        <p:grpSpPr>
          <a:xfrm>
            <a:off x="6629400" y="4013200"/>
            <a:ext cx="2260600" cy="2082800"/>
            <a:chOff x="6209136" y="1851484"/>
            <a:chExt cx="2260600" cy="2082800"/>
          </a:xfrm>
        </p:grpSpPr>
        <p:pic>
          <p:nvPicPr>
            <p:cNvPr id="5" name="Picture 4">
              <a:extLst>
                <a:ext uri="{FF2B5EF4-FFF2-40B4-BE49-F238E27FC236}">
                  <a16:creationId xmlns:a16="http://schemas.microsoft.com/office/drawing/2014/main" id="{C1810690-80B5-1D45-932C-F828DAB9E0B1}"/>
                </a:ext>
              </a:extLst>
            </p:cNvPr>
            <p:cNvPicPr>
              <a:picLocks noChangeAspect="1"/>
            </p:cNvPicPr>
            <p:nvPr/>
          </p:nvPicPr>
          <p:blipFill>
            <a:blip r:embed="rId3"/>
            <a:stretch>
              <a:fillRect/>
            </a:stretch>
          </p:blipFill>
          <p:spPr>
            <a:xfrm>
              <a:off x="6209136" y="1851484"/>
              <a:ext cx="2260600" cy="2082800"/>
            </a:xfrm>
            <a:prstGeom prst="rect">
              <a:avLst/>
            </a:prstGeom>
          </p:spPr>
        </p:pic>
        <p:sp>
          <p:nvSpPr>
            <p:cNvPr id="6" name="Rectangle 5">
              <a:extLst>
                <a:ext uri="{FF2B5EF4-FFF2-40B4-BE49-F238E27FC236}">
                  <a16:creationId xmlns:a16="http://schemas.microsoft.com/office/drawing/2014/main" id="{0788B390-B5A2-8B4E-81E9-0E2825C4D6E4}"/>
                </a:ext>
              </a:extLst>
            </p:cNvPr>
            <p:cNvSpPr/>
            <p:nvPr/>
          </p:nvSpPr>
          <p:spPr>
            <a:xfrm>
              <a:off x="6869951" y="2512940"/>
              <a:ext cx="319125" cy="158827"/>
            </a:xfrm>
            <a:prstGeom prst="rect">
              <a:avLst/>
            </a:prstGeom>
            <a:solidFill>
              <a:schemeClr val="bg1"/>
            </a:solidFill>
            <a:ln>
              <a:noFill/>
            </a:ln>
            <a:effectLst>
              <a:outerShdw blurRad="50800" dist="50800" dir="5400000" algn="ctr" rotWithShape="0">
                <a:schemeClr val="bg1"/>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EDD4764C-AFA8-4248-9204-4BB96F42C44C}"/>
                </a:ext>
              </a:extLst>
            </p:cNvPr>
            <p:cNvSpPr/>
            <p:nvPr/>
          </p:nvSpPr>
          <p:spPr>
            <a:xfrm flipV="1">
              <a:off x="6945189" y="3103145"/>
              <a:ext cx="319125" cy="166026"/>
            </a:xfrm>
            <a:prstGeom prst="rect">
              <a:avLst/>
            </a:prstGeom>
            <a:solidFill>
              <a:schemeClr val="bg1"/>
            </a:solidFill>
            <a:ln>
              <a:noFill/>
            </a:ln>
            <a:effectLst>
              <a:outerShdw blurRad="50800" dist="50800" dir="5400000" algn="ctr" rotWithShape="0">
                <a:schemeClr val="bg1"/>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CF950764-EA00-5646-8F54-D8D3EE3E37FA}"/>
                </a:ext>
              </a:extLst>
            </p:cNvPr>
            <p:cNvSpPr/>
            <p:nvPr/>
          </p:nvSpPr>
          <p:spPr>
            <a:xfrm flipV="1">
              <a:off x="7197435" y="3544580"/>
              <a:ext cx="319125" cy="166026"/>
            </a:xfrm>
            <a:prstGeom prst="rect">
              <a:avLst/>
            </a:prstGeom>
            <a:solidFill>
              <a:schemeClr val="bg1"/>
            </a:solidFill>
            <a:ln>
              <a:noFill/>
            </a:ln>
            <a:effectLst>
              <a:outerShdw blurRad="50800" dist="50800" dir="5400000" algn="ctr" rotWithShape="0">
                <a:schemeClr val="bg1"/>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9" name="Straight Arrow Connector 8">
              <a:extLst>
                <a:ext uri="{FF2B5EF4-FFF2-40B4-BE49-F238E27FC236}">
                  <a16:creationId xmlns:a16="http://schemas.microsoft.com/office/drawing/2014/main" id="{22835668-268A-BD4E-A297-66EA5BA14769}"/>
                </a:ext>
              </a:extLst>
            </p:cNvPr>
            <p:cNvCxnSpPr/>
            <p:nvPr/>
          </p:nvCxnSpPr>
          <p:spPr>
            <a:xfrm>
              <a:off x="6785990" y="1975944"/>
              <a:ext cx="487046"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BFBC5A4D-702C-5347-B054-73B3C2FC6ED1}"/>
                </a:ext>
              </a:extLst>
            </p:cNvPr>
            <p:cNvSpPr txBox="1"/>
            <p:nvPr/>
          </p:nvSpPr>
          <p:spPr>
            <a:xfrm>
              <a:off x="6916341" y="1975944"/>
              <a:ext cx="226344" cy="307777"/>
            </a:xfrm>
            <a:prstGeom prst="rect">
              <a:avLst/>
            </a:prstGeom>
            <a:noFill/>
          </p:spPr>
          <p:txBody>
            <a:bodyPr wrap="none" rtlCol="0">
              <a:spAutoFit/>
            </a:bodyPr>
            <a:lstStyle/>
            <a:p>
              <a:r>
                <a:rPr lang="en-US" sz="1400" dirty="0" err="1"/>
                <a:t>i</a:t>
              </a:r>
              <a:endParaRPr lang="en-US" sz="1400" dirty="0"/>
            </a:p>
          </p:txBody>
        </p:sp>
      </p:grpSp>
    </p:spTree>
    <p:extLst>
      <p:ext uri="{BB962C8B-B14F-4D97-AF65-F5344CB8AC3E}">
        <p14:creationId xmlns:p14="http://schemas.microsoft.com/office/powerpoint/2010/main" val="2159513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Night Light Design</a:t>
            </a:r>
          </a:p>
        </p:txBody>
      </p:sp>
      <p:sp>
        <p:nvSpPr>
          <p:cNvPr id="3" name="Content Placeholder 2"/>
          <p:cNvSpPr>
            <a:spLocks noGrp="1"/>
          </p:cNvSpPr>
          <p:nvPr>
            <p:ph idx="1"/>
          </p:nvPr>
        </p:nvSpPr>
        <p:spPr/>
        <p:txBody>
          <a:bodyPr/>
          <a:lstStyle/>
          <a:p>
            <a:r>
              <a:rPr lang="en-US" dirty="0"/>
              <a:t>Almost done … </a:t>
            </a:r>
          </a:p>
          <a:p>
            <a:pPr lvl="1"/>
            <a:endParaRPr lang="en-US" dirty="0"/>
          </a:p>
          <a:p>
            <a:r>
              <a:rPr lang="en-US" dirty="0"/>
              <a:t>What voltage, current, &amp; power, will each component experience? </a:t>
            </a:r>
          </a:p>
          <a:p>
            <a:pPr lvl="1"/>
            <a:r>
              <a:rPr lang="en-US" dirty="0"/>
              <a:t>Compute with </a:t>
            </a:r>
            <a:r>
              <a:rPr lang="en-US" dirty="0" err="1"/>
              <a:t>Ohms’s</a:t>
            </a:r>
            <a:r>
              <a:rPr lang="en-US" dirty="0"/>
              <a:t> and Watt’s Laws</a:t>
            </a:r>
          </a:p>
          <a:p>
            <a:endParaRPr lang="en-US" dirty="0"/>
          </a:p>
          <a:p>
            <a:r>
              <a:rPr lang="en-US" dirty="0"/>
              <a:t>What practical constraints, trade-offs do we make? </a:t>
            </a:r>
          </a:p>
          <a:p>
            <a:pPr lvl="1"/>
            <a:r>
              <a:rPr lang="en-US" dirty="0"/>
              <a:t>Use component values that you have … </a:t>
            </a:r>
          </a:p>
          <a:p>
            <a:endParaRPr lang="en-US" dirty="0"/>
          </a:p>
          <a:p>
            <a:r>
              <a:rPr lang="en-US" dirty="0"/>
              <a:t>Welcome to </a:t>
            </a:r>
            <a:r>
              <a:rPr lang="en-US" i="1" dirty="0"/>
              <a:t>the art of electronic design </a:t>
            </a:r>
            <a:r>
              <a:rPr lang="is-IS" i="1" dirty="0"/>
              <a:t>… </a:t>
            </a:r>
            <a:r>
              <a:rPr lang="is-IS" dirty="0"/>
              <a:t>engineering.</a:t>
            </a:r>
            <a:r>
              <a:rPr lang="en-US" dirty="0"/>
              <a:t> </a:t>
            </a:r>
          </a:p>
        </p:txBody>
      </p:sp>
    </p:spTree>
    <p:extLst>
      <p:ext uri="{BB962C8B-B14F-4D97-AF65-F5344CB8AC3E}">
        <p14:creationId xmlns:p14="http://schemas.microsoft.com/office/powerpoint/2010/main" val="3034750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How do we </a:t>
            </a:r>
            <a:r>
              <a:rPr lang="en-US" u="sng" dirty="0"/>
              <a:t>build</a:t>
            </a:r>
            <a:r>
              <a:rPr lang="en-US" dirty="0"/>
              <a:t> it robustly?</a:t>
            </a:r>
          </a:p>
        </p:txBody>
      </p:sp>
      <p:sp>
        <p:nvSpPr>
          <p:cNvPr id="3" name="Content Placeholder 2"/>
          <p:cNvSpPr>
            <a:spLocks noGrp="1"/>
          </p:cNvSpPr>
          <p:nvPr>
            <p:ph idx="1"/>
          </p:nvPr>
        </p:nvSpPr>
        <p:spPr/>
        <p:txBody>
          <a:bodyPr/>
          <a:lstStyle/>
          <a:p>
            <a:r>
              <a:rPr lang="en-US" dirty="0"/>
              <a:t>Prototype to verify design</a:t>
            </a:r>
          </a:p>
          <a:p>
            <a:r>
              <a:rPr lang="en-US" dirty="0"/>
              <a:t>Solder and heat shrink are cool technologies </a:t>
            </a:r>
            <a:r>
              <a:rPr lang="is-IS" dirty="0"/>
              <a:t>…</a:t>
            </a:r>
          </a:p>
          <a:p>
            <a:r>
              <a:rPr lang="is-IS" dirty="0"/>
              <a:t>Soldering is an art ...</a:t>
            </a:r>
          </a:p>
          <a:p>
            <a:pPr lvl="1"/>
            <a:r>
              <a:rPr lang="is-IS" dirty="0"/>
              <a:t>Takes lots of practice ... </a:t>
            </a:r>
            <a:r>
              <a:rPr lang="en-US" dirty="0"/>
              <a:t>a</a:t>
            </a:r>
            <a:r>
              <a:rPr lang="is-IS" dirty="0"/>
              <a:t>nd messing up ...</a:t>
            </a:r>
          </a:p>
          <a:p>
            <a:r>
              <a:rPr lang="is-IS" dirty="0"/>
              <a:t>for i=1:N</a:t>
            </a:r>
          </a:p>
          <a:p>
            <a:pPr marL="0" indent="0">
              <a:buNone/>
            </a:pPr>
            <a:r>
              <a:rPr lang="is-IS" dirty="0"/>
              <a:t>       Practice</a:t>
            </a:r>
          </a:p>
          <a:p>
            <a:pPr marL="457200" lvl="1" indent="0">
              <a:buNone/>
            </a:pPr>
            <a:r>
              <a:rPr lang="is-IS" dirty="0"/>
              <a:t>  Watch some online videos;</a:t>
            </a:r>
          </a:p>
          <a:p>
            <a:pPr marL="457200" lvl="1" indent="0">
              <a:buNone/>
            </a:pPr>
            <a:r>
              <a:rPr lang="en-US" dirty="0"/>
              <a:t>  P</a:t>
            </a:r>
            <a:r>
              <a:rPr lang="is-IS" dirty="0"/>
              <a:t>ractice;</a:t>
            </a:r>
          </a:p>
          <a:p>
            <a:pPr marL="0" indent="0">
              <a:buNone/>
            </a:pPr>
            <a:r>
              <a:rPr lang="is-IS" dirty="0"/>
              <a:t>   end	</a:t>
            </a:r>
          </a:p>
        </p:txBody>
      </p:sp>
    </p:spTree>
    <p:extLst>
      <p:ext uri="{BB962C8B-B14F-4D97-AF65-F5344CB8AC3E}">
        <p14:creationId xmlns:p14="http://schemas.microsoft.com/office/powerpoint/2010/main" val="716435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is-IS" dirty="0"/>
              <a:t>Some Soldering Tips</a:t>
            </a:r>
            <a:endParaRPr lang="en-US" dirty="0"/>
          </a:p>
        </p:txBody>
      </p:sp>
      <p:sp>
        <p:nvSpPr>
          <p:cNvPr id="3" name="Content Placeholder 2"/>
          <p:cNvSpPr>
            <a:spLocks noGrp="1"/>
          </p:cNvSpPr>
          <p:nvPr>
            <p:ph idx="1"/>
          </p:nvPr>
        </p:nvSpPr>
        <p:spPr>
          <a:xfrm>
            <a:off x="457199" y="1600200"/>
            <a:ext cx="8385717" cy="5057078"/>
          </a:xfrm>
        </p:spPr>
        <p:txBody>
          <a:bodyPr>
            <a:normAutofit fontScale="92500" lnSpcReduction="10000"/>
          </a:bodyPr>
          <a:lstStyle/>
          <a:p>
            <a:pPr marL="514350" indent="-514350">
              <a:buFont typeface="+mj-lt"/>
              <a:buAutoNum type="arabicPeriod"/>
            </a:pPr>
            <a:r>
              <a:rPr lang="en-US" dirty="0"/>
              <a:t>Make sure iron has a dab of clean oxide free molten solder on it </a:t>
            </a:r>
            <a:r>
              <a:rPr lang="is-IS" dirty="0"/>
              <a:t>…</a:t>
            </a:r>
          </a:p>
          <a:p>
            <a:pPr lvl="1"/>
            <a:r>
              <a:rPr lang="is-IS" dirty="0"/>
              <a:t>If solder won’t stick to the iron then fix the iron before proceeding ...</a:t>
            </a:r>
          </a:p>
          <a:p>
            <a:pPr lvl="1"/>
            <a:r>
              <a:rPr lang="is-IS" i="1" dirty="0"/>
              <a:t>Molten</a:t>
            </a:r>
            <a:r>
              <a:rPr lang="is-IS" dirty="0"/>
              <a:t> solder conducts heat much better than dry iron</a:t>
            </a:r>
          </a:p>
          <a:p>
            <a:pPr marL="514350" indent="-514350">
              <a:buFont typeface="+mj-lt"/>
              <a:buAutoNum type="arabicPeriod"/>
            </a:pPr>
            <a:r>
              <a:rPr lang="is-IS" dirty="0"/>
              <a:t>Make sure iron is only as hot as necessary ...</a:t>
            </a:r>
          </a:p>
          <a:p>
            <a:pPr marL="914400" lvl="1" indent="-514350"/>
            <a:r>
              <a:rPr lang="en-US" dirty="0"/>
              <a:t>R</a:t>
            </a:r>
            <a:r>
              <a:rPr lang="is-IS" dirty="0"/>
              <a:t>educes oxide formation, risk of damaging parts and fingers, ....</a:t>
            </a:r>
          </a:p>
          <a:p>
            <a:pPr marL="514350" indent="-514350">
              <a:buFont typeface="+mj-lt"/>
              <a:buAutoNum type="arabicPeriod"/>
            </a:pPr>
            <a:r>
              <a:rPr lang="is-IS" dirty="0"/>
              <a:t>Knowing some solder physics can help </a:t>
            </a:r>
          </a:p>
          <a:p>
            <a:pPr lvl="1"/>
            <a:r>
              <a:rPr lang="is-IS" dirty="0"/>
              <a:t>60/40 vs eutectic solder and phase diagrams</a:t>
            </a:r>
          </a:p>
          <a:p>
            <a:pPr lvl="1"/>
            <a:r>
              <a:rPr lang="en-US" dirty="0"/>
              <a:t>L</a:t>
            </a:r>
            <a:r>
              <a:rPr lang="is-IS" dirty="0"/>
              <a:t>ead free solder</a:t>
            </a:r>
          </a:p>
          <a:p>
            <a:pPr marL="514350" indent="-514350">
              <a:buFont typeface="+mj-lt"/>
              <a:buAutoNum type="arabicPeriod"/>
            </a:pPr>
            <a:r>
              <a:rPr lang="is-IS" dirty="0"/>
              <a:t>Look at wetting angles (surface tension)</a:t>
            </a:r>
          </a:p>
          <a:p>
            <a:pPr marL="514350" indent="-514350">
              <a:buFont typeface="+mj-lt"/>
              <a:buAutoNum type="arabicPeriod"/>
            </a:pPr>
            <a:r>
              <a:rPr lang="is-IS" dirty="0"/>
              <a:t>Pre-coat both surfaces with oxide free solder</a:t>
            </a:r>
          </a:p>
          <a:p>
            <a:pPr marL="514350" indent="-514350">
              <a:buFont typeface="+mj-lt"/>
              <a:buAutoNum type="arabicPeriod"/>
            </a:pPr>
            <a:r>
              <a:rPr lang="is-IS" dirty="0"/>
              <a:t>Put heat shrink over wires </a:t>
            </a:r>
            <a:r>
              <a:rPr lang="is-IS" i="1" dirty="0"/>
              <a:t>before</a:t>
            </a:r>
            <a:r>
              <a:rPr lang="is-IS" dirty="0"/>
              <a:t> soldering them</a:t>
            </a:r>
          </a:p>
          <a:p>
            <a:pPr marL="514350" indent="-514350">
              <a:buFont typeface="+mj-lt"/>
              <a:buAutoNum type="arabicPeriod"/>
            </a:pPr>
            <a:r>
              <a:rPr lang="is-IS" dirty="0"/>
              <a:t>Consider using a heat sink</a:t>
            </a:r>
            <a:br>
              <a:rPr lang="is-IS" dirty="0"/>
            </a:br>
            <a:endParaRPr lang="en-US" dirty="0"/>
          </a:p>
        </p:txBody>
      </p:sp>
    </p:spTree>
    <p:extLst>
      <p:ext uri="{BB962C8B-B14F-4D97-AF65-F5344CB8AC3E}">
        <p14:creationId xmlns:p14="http://schemas.microsoft.com/office/powerpoint/2010/main" val="12146773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AEA67F-37A3-DF4E-8716-66AD409AA781}"/>
              </a:ext>
            </a:extLst>
          </p:cNvPr>
          <p:cNvSpPr>
            <a:spLocks noGrp="1"/>
          </p:cNvSpPr>
          <p:nvPr>
            <p:ph type="title"/>
          </p:nvPr>
        </p:nvSpPr>
        <p:spPr/>
        <p:txBody>
          <a:bodyPr/>
          <a:lstStyle/>
          <a:p>
            <a:r>
              <a:rPr lang="en-US" dirty="0"/>
              <a:t>Engineering vs. physics</a:t>
            </a:r>
          </a:p>
        </p:txBody>
      </p:sp>
      <p:sp>
        <p:nvSpPr>
          <p:cNvPr id="3" name="Content Placeholder 2">
            <a:extLst>
              <a:ext uri="{FF2B5EF4-FFF2-40B4-BE49-F238E27FC236}">
                <a16:creationId xmlns:a16="http://schemas.microsoft.com/office/drawing/2014/main" id="{D7316692-FC62-8E4C-9734-453B75575F18}"/>
              </a:ext>
            </a:extLst>
          </p:cNvPr>
          <p:cNvSpPr>
            <a:spLocks noGrp="1"/>
          </p:cNvSpPr>
          <p:nvPr>
            <p:ph idx="1"/>
          </p:nvPr>
        </p:nvSpPr>
        <p:spPr>
          <a:xfrm>
            <a:off x="457200" y="1600200"/>
            <a:ext cx="8305800" cy="4953000"/>
          </a:xfrm>
        </p:spPr>
        <p:txBody>
          <a:bodyPr>
            <a:normAutofit fontScale="85000" lnSpcReduction="20000"/>
          </a:bodyPr>
          <a:lstStyle/>
          <a:p>
            <a:pPr marL="0" indent="0">
              <a:buNone/>
            </a:pPr>
            <a:r>
              <a:rPr lang="en-US" sz="2400" dirty="0"/>
              <a:t>We’ll take a </a:t>
            </a:r>
            <a:r>
              <a:rPr lang="en-US" sz="2400" u="sng" dirty="0"/>
              <a:t>hierarchical, reductionist</a:t>
            </a:r>
            <a:r>
              <a:rPr lang="en-US" sz="2400" dirty="0"/>
              <a:t>, engineering approach</a:t>
            </a:r>
          </a:p>
          <a:p>
            <a:pPr marL="0" indent="0">
              <a:buNone/>
            </a:pPr>
            <a:r>
              <a:rPr lang="en-US" sz="2400" dirty="0"/>
              <a:t>That means we’re not interested in </a:t>
            </a:r>
            <a:r>
              <a:rPr lang="en-US" sz="2400" i="1" dirty="0"/>
              <a:t>understanding </a:t>
            </a:r>
            <a:r>
              <a:rPr lang="en-US" sz="2400" dirty="0"/>
              <a:t>every step to ever deeper levels of analysis (physics), but in doing </a:t>
            </a:r>
            <a:r>
              <a:rPr lang="en-US" sz="2400" i="1" dirty="0"/>
              <a:t>minimal</a:t>
            </a:r>
            <a:r>
              <a:rPr lang="en-US" sz="2400" dirty="0"/>
              <a:t> work and understanding to get the job done. </a:t>
            </a:r>
          </a:p>
          <a:p>
            <a:pPr marL="0" indent="0">
              <a:buNone/>
            </a:pPr>
            <a:r>
              <a:rPr lang="en-US" sz="2400" dirty="0"/>
              <a:t>Let’s break the task into 5 parts:</a:t>
            </a:r>
          </a:p>
          <a:p>
            <a:pPr marL="514350" indent="-514350">
              <a:buFont typeface="+mj-lt"/>
              <a:buAutoNum type="arabicPeriod"/>
            </a:pPr>
            <a:r>
              <a:rPr lang="en-US" sz="2400" dirty="0"/>
              <a:t>Design – figure out how and what to do</a:t>
            </a:r>
          </a:p>
          <a:p>
            <a:pPr marL="514350" indent="-514350">
              <a:buFont typeface="+mj-lt"/>
              <a:buAutoNum type="arabicPeriod"/>
            </a:pPr>
            <a:r>
              <a:rPr lang="en-US" sz="2400" dirty="0"/>
              <a:t>Prototype – </a:t>
            </a:r>
            <a:r>
              <a:rPr lang="en-US" dirty="0"/>
              <a:t>verify that works</a:t>
            </a:r>
            <a:endParaRPr lang="en-US" sz="2400" dirty="0"/>
          </a:p>
          <a:p>
            <a:pPr marL="514350" indent="-514350">
              <a:buFont typeface="+mj-lt"/>
              <a:buAutoNum type="arabicPeriod"/>
            </a:pPr>
            <a:r>
              <a:rPr lang="en-US" sz="2400" dirty="0"/>
              <a:t>Construction – make it clean, pretty, robust, and safe</a:t>
            </a:r>
          </a:p>
          <a:p>
            <a:pPr marL="514350" indent="-514350">
              <a:buFont typeface="+mj-lt"/>
              <a:buAutoNum type="arabicPeriod"/>
            </a:pPr>
            <a:r>
              <a:rPr lang="en-US" sz="2400" dirty="0"/>
              <a:t>Validation &amp; Reflection – did it come out the way it was designed? What worked or didn’t? What might we have done differently (i.e., easier?)</a:t>
            </a:r>
          </a:p>
          <a:p>
            <a:pPr marL="514350" indent="-514350">
              <a:buFont typeface="+mj-lt"/>
              <a:buAutoNum type="arabicPeriod"/>
            </a:pPr>
            <a:r>
              <a:rPr lang="en-US" sz="2400" dirty="0"/>
              <a:t>Documentation – write a report (and do more meta-cognition) </a:t>
            </a:r>
          </a:p>
          <a:p>
            <a:pPr marL="0" indent="0">
              <a:buNone/>
            </a:pPr>
            <a:endParaRPr lang="en-US" dirty="0"/>
          </a:p>
          <a:p>
            <a:pPr marL="0" indent="0">
              <a:buNone/>
            </a:pPr>
            <a:r>
              <a:rPr lang="en-US" i="1" dirty="0">
                <a:solidFill>
                  <a:srgbClr val="0070C0"/>
                </a:solidFill>
              </a:rPr>
              <a:t>Note that in reality, this rarely is a linear process. E.g., prototype failures or construction challenges may warrant redesign … so actual engineering involves circular, repetitive, iterative, non-linear progress …</a:t>
            </a:r>
          </a:p>
          <a:p>
            <a:pPr marL="0" indent="0">
              <a:buNone/>
            </a:pPr>
            <a:r>
              <a:rPr lang="en-US" sz="2400" i="1" dirty="0">
                <a:solidFill>
                  <a:srgbClr val="0070C0"/>
                </a:solidFill>
              </a:rPr>
              <a:t>Don’t </a:t>
            </a:r>
            <a:r>
              <a:rPr lang="en-US" sz="2400" dirty="0">
                <a:solidFill>
                  <a:srgbClr val="0070C0"/>
                </a:solidFill>
              </a:rPr>
              <a:t>expect</a:t>
            </a:r>
            <a:r>
              <a:rPr lang="en-US" sz="2400" i="1" dirty="0">
                <a:solidFill>
                  <a:srgbClr val="0070C0"/>
                </a:solidFill>
              </a:rPr>
              <a:t> things to work the first (or 2</a:t>
            </a:r>
            <a:r>
              <a:rPr lang="en-US" sz="2400" i="1" baseline="30000" dirty="0">
                <a:solidFill>
                  <a:srgbClr val="0070C0"/>
                </a:solidFill>
              </a:rPr>
              <a:t>nd</a:t>
            </a:r>
            <a:r>
              <a:rPr lang="en-US" sz="2400" i="1" dirty="0">
                <a:solidFill>
                  <a:srgbClr val="0070C0"/>
                </a:solidFill>
              </a:rPr>
              <a:t> or … time)</a:t>
            </a:r>
          </a:p>
        </p:txBody>
      </p:sp>
      <p:sp>
        <p:nvSpPr>
          <p:cNvPr id="67" name="Rectangle 66">
            <a:extLst>
              <a:ext uri="{FF2B5EF4-FFF2-40B4-BE49-F238E27FC236}">
                <a16:creationId xmlns:a16="http://schemas.microsoft.com/office/drawing/2014/main" id="{1A6C6A68-0E16-F649-8227-FB1008621FF5}"/>
              </a:ext>
            </a:extLst>
          </p:cNvPr>
          <p:cNvSpPr/>
          <p:nvPr/>
        </p:nvSpPr>
        <p:spPr>
          <a:xfrm flipV="1">
            <a:off x="6945189" y="3103145"/>
            <a:ext cx="319125" cy="166026"/>
          </a:xfrm>
          <a:prstGeom prst="rect">
            <a:avLst/>
          </a:prstGeom>
          <a:solidFill>
            <a:schemeClr val="bg1"/>
          </a:solidFill>
          <a:ln>
            <a:noFill/>
          </a:ln>
          <a:effectLst>
            <a:outerShdw blurRad="50800" dist="50800" dir="5400000" algn="ctr" rotWithShape="0">
              <a:schemeClr val="bg1"/>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8" name="Rectangle 67">
            <a:extLst>
              <a:ext uri="{FF2B5EF4-FFF2-40B4-BE49-F238E27FC236}">
                <a16:creationId xmlns:a16="http://schemas.microsoft.com/office/drawing/2014/main" id="{99EB4D5C-EBA6-A74B-A10A-6C59809B337F}"/>
              </a:ext>
            </a:extLst>
          </p:cNvPr>
          <p:cNvSpPr/>
          <p:nvPr/>
        </p:nvSpPr>
        <p:spPr>
          <a:xfrm flipV="1">
            <a:off x="7197435" y="3544580"/>
            <a:ext cx="319125" cy="166026"/>
          </a:xfrm>
          <a:prstGeom prst="rect">
            <a:avLst/>
          </a:prstGeom>
          <a:solidFill>
            <a:schemeClr val="bg1"/>
          </a:solidFill>
          <a:ln>
            <a:noFill/>
          </a:ln>
          <a:effectLst>
            <a:outerShdw blurRad="50800" dist="50800" dir="5400000" algn="ctr" rotWithShape="0">
              <a:schemeClr val="bg1"/>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6543863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Other construction tips</a:t>
            </a:r>
          </a:p>
        </p:txBody>
      </p:sp>
      <p:sp>
        <p:nvSpPr>
          <p:cNvPr id="3" name="Content Placeholder 2"/>
          <p:cNvSpPr>
            <a:spLocks noGrp="1"/>
          </p:cNvSpPr>
          <p:nvPr>
            <p:ph idx="1"/>
          </p:nvPr>
        </p:nvSpPr>
        <p:spPr/>
        <p:txBody>
          <a:bodyPr/>
          <a:lstStyle/>
          <a:p>
            <a:r>
              <a:rPr lang="en-US" dirty="0"/>
              <a:t>Keep uninsulated wires short and offset connections to reduce likelihood of shorts</a:t>
            </a:r>
          </a:p>
          <a:p>
            <a:r>
              <a:rPr lang="en-US" dirty="0"/>
              <a:t>Cover with heat shrink and/or electrical tape – if the resistor won’t overheat from thermal insulation</a:t>
            </a:r>
          </a:p>
          <a:p>
            <a:pPr lvl="1"/>
            <a:r>
              <a:rPr lang="en-US" dirty="0"/>
              <a:t>Otherwise use multiple resistors …</a:t>
            </a:r>
          </a:p>
        </p:txBody>
      </p:sp>
      <p:pic>
        <p:nvPicPr>
          <p:cNvPr id="4" name="Picture 3">
            <a:extLst>
              <a:ext uri="{FF2B5EF4-FFF2-40B4-BE49-F238E27FC236}">
                <a16:creationId xmlns:a16="http://schemas.microsoft.com/office/drawing/2014/main" id="{D632A181-E1DC-A74C-9931-AE6DA2807810}"/>
              </a:ext>
            </a:extLst>
          </p:cNvPr>
          <p:cNvPicPr>
            <a:picLocks noChangeAspect="1"/>
          </p:cNvPicPr>
          <p:nvPr/>
        </p:nvPicPr>
        <p:blipFill>
          <a:blip r:embed="rId2"/>
          <a:stretch>
            <a:fillRect/>
          </a:stretch>
        </p:blipFill>
        <p:spPr>
          <a:xfrm>
            <a:off x="1206442" y="3345523"/>
            <a:ext cx="6883515" cy="3491929"/>
          </a:xfrm>
          <a:prstGeom prst="rect">
            <a:avLst/>
          </a:prstGeom>
        </p:spPr>
      </p:pic>
    </p:spTree>
    <p:extLst>
      <p:ext uri="{BB962C8B-B14F-4D97-AF65-F5344CB8AC3E}">
        <p14:creationId xmlns:p14="http://schemas.microsoft.com/office/powerpoint/2010/main" val="26442655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“Smoke testing”</a:t>
            </a:r>
          </a:p>
        </p:txBody>
      </p:sp>
      <p:sp>
        <p:nvSpPr>
          <p:cNvPr id="3" name="Content Placeholder 2"/>
          <p:cNvSpPr>
            <a:spLocks noGrp="1"/>
          </p:cNvSpPr>
          <p:nvPr>
            <p:ph idx="1"/>
          </p:nvPr>
        </p:nvSpPr>
        <p:spPr>
          <a:xfrm>
            <a:off x="457200" y="1600200"/>
            <a:ext cx="8396868" cy="4525963"/>
          </a:xfrm>
        </p:spPr>
        <p:txBody>
          <a:bodyPr>
            <a:normAutofit/>
          </a:bodyPr>
          <a:lstStyle/>
          <a:p>
            <a:r>
              <a:rPr lang="en-US" dirty="0"/>
              <a:t>Are we ready to plug the thing in? </a:t>
            </a:r>
          </a:p>
          <a:p>
            <a:r>
              <a:rPr lang="en-US" dirty="0"/>
              <a:t>What tests might we do first? </a:t>
            </a:r>
          </a:p>
          <a:p>
            <a:pPr lvl="1"/>
            <a:r>
              <a:rPr lang="en-US" dirty="0"/>
              <a:t>Careful visual inspection always – it’s easier (and safer) to fix mistakes before smoke comes out</a:t>
            </a:r>
            <a:endParaRPr lang="is-IS" dirty="0"/>
          </a:p>
          <a:p>
            <a:pPr lvl="1"/>
            <a:r>
              <a:rPr lang="is-IS" dirty="0"/>
              <a:t>…</a:t>
            </a:r>
            <a:endParaRPr lang="en-US" dirty="0"/>
          </a:p>
          <a:p>
            <a:r>
              <a:rPr lang="en-US" dirty="0"/>
              <a:t>What could possibly go wrong?</a:t>
            </a:r>
          </a:p>
          <a:p>
            <a:pPr lvl="1"/>
            <a:r>
              <a:rPr lang="en-US" dirty="0"/>
              <a:t>Plan for failure</a:t>
            </a:r>
          </a:p>
          <a:p>
            <a:r>
              <a:rPr lang="en-US" dirty="0"/>
              <a:t>How will you </a:t>
            </a:r>
            <a:r>
              <a:rPr lang="en-US" i="1" dirty="0"/>
              <a:t>know</a:t>
            </a:r>
            <a:r>
              <a:rPr lang="en-US" dirty="0"/>
              <a:t> if the circuit is working or if it isn’t??</a:t>
            </a:r>
          </a:p>
          <a:p>
            <a:pPr lvl="1"/>
            <a:r>
              <a:rPr lang="en-US" dirty="0"/>
              <a:t>Before doing an experiment, do you have a hypothesis and a method for testing it?</a:t>
            </a:r>
          </a:p>
        </p:txBody>
      </p:sp>
    </p:spTree>
    <p:extLst>
      <p:ext uri="{BB962C8B-B14F-4D97-AF65-F5344CB8AC3E}">
        <p14:creationId xmlns:p14="http://schemas.microsoft.com/office/powerpoint/2010/main" val="83724746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Lab Report Due in a Week</a:t>
            </a:r>
          </a:p>
        </p:txBody>
      </p:sp>
      <p:sp>
        <p:nvSpPr>
          <p:cNvPr id="3" name="Content Placeholder 2"/>
          <p:cNvSpPr>
            <a:spLocks noGrp="1"/>
          </p:cNvSpPr>
          <p:nvPr>
            <p:ph idx="1"/>
          </p:nvPr>
        </p:nvSpPr>
        <p:spPr>
          <a:xfrm>
            <a:off x="685800" y="1219201"/>
            <a:ext cx="7772400" cy="5721530"/>
          </a:xfrm>
        </p:spPr>
        <p:txBody>
          <a:bodyPr>
            <a:normAutofit fontScale="92500" lnSpcReduction="10000"/>
          </a:bodyPr>
          <a:lstStyle/>
          <a:p>
            <a:r>
              <a:rPr lang="en-US" sz="2000" dirty="0"/>
              <a:t>Objective: Recycle a wall wart into a LED night light</a:t>
            </a:r>
          </a:p>
          <a:p>
            <a:r>
              <a:rPr lang="en-US" sz="2000" dirty="0"/>
              <a:t>Methods:</a:t>
            </a:r>
          </a:p>
          <a:p>
            <a:pPr lvl="1"/>
            <a:r>
              <a:rPr lang="en-US" sz="1800" dirty="0">
                <a:sym typeface="Wingdings"/>
              </a:rPr>
              <a:t>How you found the Wall Wart’s characteristics: V</a:t>
            </a:r>
            <a:r>
              <a:rPr lang="en-US" sz="1800" baseline="-25000" dirty="0">
                <a:sym typeface="Wingdings"/>
              </a:rPr>
              <a:t>th</a:t>
            </a:r>
            <a:r>
              <a:rPr lang="en-US" sz="1800" dirty="0">
                <a:sym typeface="Wingdings"/>
              </a:rPr>
              <a:t> and </a:t>
            </a:r>
            <a:r>
              <a:rPr lang="en-US" sz="1800" dirty="0" err="1">
                <a:sym typeface="Wingdings"/>
              </a:rPr>
              <a:t>R</a:t>
            </a:r>
            <a:r>
              <a:rPr lang="en-US" sz="1800" baseline="-25000" dirty="0" err="1">
                <a:sym typeface="Wingdings"/>
              </a:rPr>
              <a:t>th</a:t>
            </a:r>
            <a:endParaRPr lang="en-US" sz="1800" dirty="0">
              <a:sym typeface="Wingdings"/>
            </a:endParaRPr>
          </a:p>
          <a:p>
            <a:pPr lvl="1"/>
            <a:r>
              <a:rPr lang="en-US" sz="1800" dirty="0"/>
              <a:t>How you found the LED’s I-V curve and characteristics:</a:t>
            </a:r>
            <a:r>
              <a:rPr lang="en-US" sz="1800" dirty="0">
                <a:sym typeface="Wingdings"/>
              </a:rPr>
              <a:t> </a:t>
            </a:r>
            <a:r>
              <a:rPr lang="en-US" sz="1800" dirty="0" err="1">
                <a:sym typeface="Wingdings"/>
              </a:rPr>
              <a:t>V</a:t>
            </a:r>
            <a:r>
              <a:rPr lang="en-US" sz="1800" baseline="-25000" dirty="0" err="1">
                <a:sym typeface="Wingdings"/>
              </a:rPr>
              <a:t>f</a:t>
            </a:r>
            <a:r>
              <a:rPr lang="en-US" sz="1800" dirty="0">
                <a:sym typeface="Wingdings"/>
              </a:rPr>
              <a:t> and I</a:t>
            </a:r>
          </a:p>
          <a:p>
            <a:pPr lvl="1"/>
            <a:r>
              <a:rPr lang="en-US" sz="1800" dirty="0">
                <a:sym typeface="Wingdings"/>
              </a:rPr>
              <a:t>How you designed a circuit that operates at the desired </a:t>
            </a:r>
            <a:r>
              <a:rPr lang="en-US" sz="1800" dirty="0" err="1">
                <a:sym typeface="Wingdings"/>
              </a:rPr>
              <a:t>i</a:t>
            </a:r>
            <a:endParaRPr lang="en-US" sz="1800" dirty="0">
              <a:sym typeface="Wingdings"/>
            </a:endParaRPr>
          </a:p>
          <a:p>
            <a:pPr lvl="1"/>
            <a:r>
              <a:rPr lang="en-US" sz="1800" dirty="0">
                <a:sym typeface="Wingdings"/>
              </a:rPr>
              <a:t>Construction techniques</a:t>
            </a:r>
          </a:p>
          <a:p>
            <a:r>
              <a:rPr lang="en-US" sz="2000" dirty="0">
                <a:sym typeface="Wingdings"/>
              </a:rPr>
              <a:t>Results</a:t>
            </a:r>
          </a:p>
          <a:p>
            <a:pPr lvl="1"/>
            <a:r>
              <a:rPr lang="en-US" sz="1800" dirty="0">
                <a:sym typeface="Wingdings"/>
              </a:rPr>
              <a:t>LED I-V curve and </a:t>
            </a:r>
            <a:r>
              <a:rPr lang="en-US" sz="1800" dirty="0" err="1">
                <a:sym typeface="Wingdings"/>
              </a:rPr>
              <a:t>V</a:t>
            </a:r>
            <a:r>
              <a:rPr lang="en-US" sz="1800" baseline="-25000" dirty="0" err="1">
                <a:sym typeface="Wingdings"/>
              </a:rPr>
              <a:t>f</a:t>
            </a:r>
            <a:endParaRPr lang="en-US" sz="1800" baseline="-25000" dirty="0">
              <a:sym typeface="Wingdings"/>
            </a:endParaRPr>
          </a:p>
          <a:p>
            <a:pPr lvl="1"/>
            <a:r>
              <a:rPr lang="en-US" sz="1800" dirty="0">
                <a:sym typeface="Wingdings"/>
              </a:rPr>
              <a:t>Wall Wart’s </a:t>
            </a:r>
            <a:r>
              <a:rPr lang="en-US" sz="1800" dirty="0" err="1">
                <a:sym typeface="Wingdings"/>
              </a:rPr>
              <a:t>Thevenin</a:t>
            </a:r>
            <a:r>
              <a:rPr lang="en-US" sz="1800" dirty="0">
                <a:sym typeface="Wingdings"/>
              </a:rPr>
              <a:t> equivalent</a:t>
            </a:r>
          </a:p>
          <a:p>
            <a:pPr lvl="1"/>
            <a:r>
              <a:rPr lang="en-US" sz="1800" dirty="0">
                <a:sym typeface="Wingdings"/>
              </a:rPr>
              <a:t>Final schematic and explanation</a:t>
            </a:r>
          </a:p>
          <a:p>
            <a:pPr lvl="1"/>
            <a:r>
              <a:rPr lang="en-US" sz="1800" dirty="0">
                <a:sym typeface="Wingdings"/>
              </a:rPr>
              <a:t>Validation – measurements of all the V’s and I’s in the circuit</a:t>
            </a:r>
          </a:p>
          <a:p>
            <a:r>
              <a:rPr lang="en-US" sz="2000" dirty="0">
                <a:sym typeface="Wingdings"/>
              </a:rPr>
              <a:t>Discussion</a:t>
            </a:r>
          </a:p>
          <a:p>
            <a:pPr lvl="1"/>
            <a:r>
              <a:rPr lang="en-US" sz="1800" dirty="0">
                <a:sym typeface="Wingdings"/>
              </a:rPr>
              <a:t>What worked, what didn’t, why? Any surprises? </a:t>
            </a:r>
          </a:p>
          <a:p>
            <a:pPr lvl="1"/>
            <a:r>
              <a:rPr lang="en-US" sz="1800" dirty="0">
                <a:sym typeface="Wingdings"/>
              </a:rPr>
              <a:t>How did the rated voltage &amp; current on your wall wart relate to what you measured?</a:t>
            </a:r>
          </a:p>
          <a:p>
            <a:pPr lvl="1"/>
            <a:r>
              <a:rPr lang="en-US" sz="1800" dirty="0">
                <a:sym typeface="Wingdings"/>
              </a:rPr>
              <a:t>How much power will your night light use, and what is its monthly cost to use? How can you further reduce that cost and should you?</a:t>
            </a:r>
          </a:p>
          <a:p>
            <a:pPr marL="457200" lvl="1" indent="0">
              <a:buNone/>
            </a:pPr>
            <a:endParaRPr lang="en-US" sz="2200" dirty="0">
              <a:sym typeface="Wingdings"/>
            </a:endParaRPr>
          </a:p>
          <a:p>
            <a:r>
              <a:rPr lang="en-US" sz="2200" dirty="0">
                <a:sym typeface="Wingdings"/>
              </a:rPr>
              <a:t>Don’t forget schematics, photos, </a:t>
            </a:r>
            <a:r>
              <a:rPr lang="is-IS" sz="2200" dirty="0">
                <a:sym typeface="Wingdings"/>
              </a:rPr>
              <a:t>… </a:t>
            </a:r>
            <a:endParaRPr lang="en-US" sz="2200" dirty="0"/>
          </a:p>
        </p:txBody>
      </p:sp>
    </p:spTree>
    <p:extLst>
      <p:ext uri="{BB962C8B-B14F-4D97-AF65-F5344CB8AC3E}">
        <p14:creationId xmlns:p14="http://schemas.microsoft.com/office/powerpoint/2010/main" val="473576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Title 1"/>
          <p:cNvSpPr>
            <a:spLocks noGrp="1"/>
          </p:cNvSpPr>
          <p:nvPr>
            <p:ph type="title"/>
          </p:nvPr>
        </p:nvSpPr>
        <p:spPr/>
        <p:txBody>
          <a:bodyPr/>
          <a:lstStyle/>
          <a:p>
            <a:pPr eaLnBrk="1" hangingPunct="1"/>
            <a:r>
              <a:rPr lang="en-US" dirty="0">
                <a:latin typeface="Arial" charset="0"/>
                <a:ea typeface="ＭＳ Ｐゴシック" charset="0"/>
                <a:cs typeface="ＭＳ Ｐゴシック" charset="0"/>
              </a:rPr>
              <a:t>Reflections</a:t>
            </a:r>
          </a:p>
        </p:txBody>
      </p:sp>
      <p:sp>
        <p:nvSpPr>
          <p:cNvPr id="3" name="Content Placeholder 2"/>
          <p:cNvSpPr>
            <a:spLocks noGrp="1"/>
          </p:cNvSpPr>
          <p:nvPr>
            <p:ph idx="1"/>
          </p:nvPr>
        </p:nvSpPr>
        <p:spPr>
          <a:xfrm>
            <a:off x="1143000" y="1295400"/>
            <a:ext cx="7772400" cy="4800600"/>
          </a:xfrm>
        </p:spPr>
        <p:txBody>
          <a:bodyPr/>
          <a:lstStyle/>
          <a:p>
            <a:pPr eaLnBrk="1" hangingPunct="1"/>
            <a:r>
              <a:rPr lang="en-US" dirty="0">
                <a:latin typeface="Arial" charset="0"/>
                <a:ea typeface="ＭＳ Ｐゴシック" charset="0"/>
                <a:cs typeface="ＭＳ Ｐゴシック" charset="0"/>
              </a:rPr>
              <a:t>What are some things you learned from this?</a:t>
            </a:r>
            <a:endParaRPr lang="en-US" dirty="0">
              <a:latin typeface="Arial" charset="0"/>
              <a:ea typeface="ＭＳ Ｐゴシック" charset="0"/>
            </a:endParaRPr>
          </a:p>
          <a:p>
            <a:pPr lvl="1" eaLnBrk="1" hangingPunct="1"/>
            <a:endParaRPr lang="en-US" dirty="0">
              <a:latin typeface="Arial" charset="0"/>
              <a:ea typeface="ＭＳ Ｐゴシック" charset="0"/>
            </a:endParaRPr>
          </a:p>
          <a:p>
            <a:pPr eaLnBrk="1" hangingPunct="1"/>
            <a:r>
              <a:rPr lang="en-US" dirty="0">
                <a:latin typeface="Arial" charset="0"/>
                <a:ea typeface="ＭＳ Ｐゴシック" charset="0"/>
                <a:cs typeface="ＭＳ Ｐゴシック" charset="0"/>
              </a:rPr>
              <a:t>How did it </a:t>
            </a:r>
            <a:r>
              <a:rPr lang="en-US" i="1" dirty="0">
                <a:latin typeface="Arial" charset="0"/>
                <a:ea typeface="ＭＳ Ｐゴシック" charset="0"/>
                <a:cs typeface="ＭＳ Ｐゴシック" charset="0"/>
              </a:rPr>
              <a:t>feel </a:t>
            </a:r>
            <a:r>
              <a:rPr lang="en-US" dirty="0">
                <a:latin typeface="Arial" charset="0"/>
                <a:ea typeface="ＭＳ Ｐゴシック" charset="0"/>
                <a:cs typeface="ＭＳ Ｐゴシック" charset="0"/>
              </a:rPr>
              <a:t>to jump right in the fire, and engineer an LED nightlight?</a:t>
            </a:r>
          </a:p>
          <a:p>
            <a:pPr eaLnBrk="1" hangingPunct="1"/>
            <a:endParaRPr lang="en-US" dirty="0">
              <a:latin typeface="Arial" charset="0"/>
              <a:ea typeface="ＭＳ Ｐゴシック" charset="0"/>
              <a:cs typeface="ＭＳ Ｐゴシック" charset="0"/>
            </a:endParaRPr>
          </a:p>
          <a:p>
            <a:pPr eaLnBrk="1" hangingPunct="1"/>
            <a:r>
              <a:rPr lang="en-US" dirty="0">
                <a:latin typeface="Arial" charset="0"/>
                <a:ea typeface="ＭＳ Ｐゴシック" charset="0"/>
                <a:cs typeface="ＭＳ Ｐゴシック" charset="0"/>
              </a:rPr>
              <a:t>Did we achieve our goals??</a:t>
            </a:r>
          </a:p>
        </p:txBody>
      </p:sp>
    </p:spTree>
    <p:extLst>
      <p:ext uri="{BB962C8B-B14F-4D97-AF65-F5344CB8AC3E}">
        <p14:creationId xmlns:p14="http://schemas.microsoft.com/office/powerpoint/2010/main" val="417478885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Title 1"/>
          <p:cNvSpPr>
            <a:spLocks noGrp="1"/>
          </p:cNvSpPr>
          <p:nvPr>
            <p:ph type="title"/>
          </p:nvPr>
        </p:nvSpPr>
        <p:spPr/>
        <p:txBody>
          <a:bodyPr/>
          <a:lstStyle/>
          <a:p>
            <a:pPr eaLnBrk="1" hangingPunct="1"/>
            <a:r>
              <a:rPr lang="en-US" dirty="0">
                <a:latin typeface="Arial" charset="0"/>
                <a:ea typeface="ＭＳ Ｐゴシック" charset="0"/>
                <a:cs typeface="ＭＳ Ｐゴシック" charset="0"/>
              </a:rPr>
              <a:t>Did we achieve our goals?</a:t>
            </a:r>
          </a:p>
        </p:txBody>
      </p:sp>
      <p:sp>
        <p:nvSpPr>
          <p:cNvPr id="3" name="Content Placeholder 2"/>
          <p:cNvSpPr>
            <a:spLocks noGrp="1"/>
          </p:cNvSpPr>
          <p:nvPr>
            <p:ph idx="1"/>
          </p:nvPr>
        </p:nvSpPr>
        <p:spPr>
          <a:xfrm>
            <a:off x="970280" y="1264920"/>
            <a:ext cx="7838440" cy="4800600"/>
          </a:xfrm>
        </p:spPr>
        <p:txBody>
          <a:bodyPr>
            <a:normAutofit/>
          </a:bodyPr>
          <a:lstStyle/>
          <a:p>
            <a:r>
              <a:rPr lang="en-US" sz="2800" dirty="0">
                <a:latin typeface="Arial" charset="0"/>
                <a:ea typeface="ＭＳ Ｐゴシック" charset="0"/>
                <a:cs typeface="ＭＳ Ｐゴシック" charset="0"/>
              </a:rPr>
              <a:t>I expect that you built a spectacularly working nightlight that you can proudly use at home …</a:t>
            </a:r>
          </a:p>
          <a:p>
            <a:r>
              <a:rPr lang="en-US" sz="2800" dirty="0">
                <a:latin typeface="Arial" charset="0"/>
                <a:ea typeface="ＭＳ Ｐゴシック" charset="0"/>
                <a:cs typeface="ＭＳ Ｐゴシック" charset="0"/>
              </a:rPr>
              <a:t>I said, “</a:t>
            </a:r>
            <a:r>
              <a:rPr lang="en-US" sz="2800" dirty="0"/>
              <a:t>we’re not interested in </a:t>
            </a:r>
            <a:r>
              <a:rPr lang="en-US" sz="2800" i="1" dirty="0"/>
              <a:t>understanding </a:t>
            </a:r>
            <a:r>
              <a:rPr lang="en-US" sz="2800" dirty="0"/>
              <a:t>every step to ever deeper levels of analysis, but in doing </a:t>
            </a:r>
            <a:r>
              <a:rPr lang="en-US" sz="2800" i="1" dirty="0"/>
              <a:t>minimal</a:t>
            </a:r>
            <a:r>
              <a:rPr lang="en-US" sz="2800" dirty="0"/>
              <a:t> work and understanding to get the job done.”</a:t>
            </a:r>
          </a:p>
          <a:p>
            <a:r>
              <a:rPr lang="en-US" sz="2800" dirty="0">
                <a:latin typeface="Arial" charset="0"/>
                <a:ea typeface="ＭＳ Ｐゴシック" charset="0"/>
                <a:cs typeface="ＭＳ Ｐゴシック" charset="0"/>
              </a:rPr>
              <a:t>Was this exercise “</a:t>
            </a:r>
            <a:r>
              <a:rPr lang="en-US" sz="2800" i="1" dirty="0">
                <a:latin typeface="Arial" charset="0"/>
                <a:ea typeface="ＭＳ Ｐゴシック" charset="0"/>
                <a:cs typeface="ＭＳ Ｐゴシック" charset="0"/>
              </a:rPr>
              <a:t>minimal</a:t>
            </a:r>
            <a:r>
              <a:rPr lang="en-US" sz="2800" dirty="0">
                <a:latin typeface="Arial" charset="0"/>
                <a:ea typeface="ＭＳ Ｐゴシック" charset="0"/>
                <a:cs typeface="ＭＳ Ｐゴシック" charset="0"/>
              </a:rPr>
              <a:t>”? </a:t>
            </a:r>
          </a:p>
          <a:p>
            <a:pPr lvl="1"/>
            <a:r>
              <a:rPr lang="en-US" sz="2400" dirty="0">
                <a:latin typeface="Arial" charset="0"/>
                <a:ea typeface="ＭＳ Ｐゴシック" charset="0"/>
                <a:cs typeface="ＭＳ Ｐゴシック" charset="0"/>
              </a:rPr>
              <a:t>What steps were superfluous or unnecessary?</a:t>
            </a:r>
          </a:p>
          <a:p>
            <a:pPr lvl="1"/>
            <a:r>
              <a:rPr lang="en-US" sz="2400" dirty="0">
                <a:latin typeface="Arial" charset="0"/>
                <a:ea typeface="ＭＳ Ｐゴシック" charset="0"/>
                <a:cs typeface="ＭＳ Ｐゴシック" charset="0"/>
              </a:rPr>
              <a:t>Where </a:t>
            </a:r>
            <a:r>
              <a:rPr lang="en-US" sz="2400" i="1" dirty="0">
                <a:latin typeface="Arial" charset="0"/>
                <a:ea typeface="ＭＳ Ｐゴシック" charset="0"/>
                <a:cs typeface="ＭＳ Ｐゴシック" charset="0"/>
              </a:rPr>
              <a:t>might</a:t>
            </a:r>
            <a:r>
              <a:rPr lang="en-US" sz="2400" dirty="0">
                <a:latin typeface="Arial" charset="0"/>
                <a:ea typeface="ＭＳ Ｐゴシック" charset="0"/>
                <a:cs typeface="ＭＳ Ｐゴシック" charset="0"/>
              </a:rPr>
              <a:t> we have gone much deeper? </a:t>
            </a:r>
          </a:p>
        </p:txBody>
      </p:sp>
    </p:spTree>
    <p:extLst>
      <p:ext uri="{BB962C8B-B14F-4D97-AF65-F5344CB8AC3E}">
        <p14:creationId xmlns:p14="http://schemas.microsoft.com/office/powerpoint/2010/main" val="294450132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1F2091-C3EE-A845-95DA-2ABFA34EE275}"/>
              </a:ext>
            </a:extLst>
          </p:cNvPr>
          <p:cNvSpPr>
            <a:spLocks noGrp="1"/>
          </p:cNvSpPr>
          <p:nvPr>
            <p:ph type="title"/>
          </p:nvPr>
        </p:nvSpPr>
        <p:spPr/>
        <p:txBody>
          <a:bodyPr/>
          <a:lstStyle/>
          <a:p>
            <a:r>
              <a:rPr lang="en-US" dirty="0"/>
              <a:t>1. Design</a:t>
            </a:r>
          </a:p>
        </p:txBody>
      </p:sp>
      <p:sp>
        <p:nvSpPr>
          <p:cNvPr id="3" name="Content Placeholder 2">
            <a:extLst>
              <a:ext uri="{FF2B5EF4-FFF2-40B4-BE49-F238E27FC236}">
                <a16:creationId xmlns:a16="http://schemas.microsoft.com/office/drawing/2014/main" id="{17C1E82A-FEFC-EF4F-B8D6-CF535FC63D70}"/>
              </a:ext>
            </a:extLst>
          </p:cNvPr>
          <p:cNvSpPr>
            <a:spLocks noGrp="1"/>
          </p:cNvSpPr>
          <p:nvPr>
            <p:ph idx="1"/>
          </p:nvPr>
        </p:nvSpPr>
        <p:spPr/>
        <p:txBody>
          <a:bodyPr/>
          <a:lstStyle/>
          <a:p>
            <a:r>
              <a:rPr lang="en-US" dirty="0"/>
              <a:t>If we connect an LED to a 12V 1A power supply, we </a:t>
            </a:r>
            <a:r>
              <a:rPr lang="en-US" i="1" dirty="0"/>
              <a:t>might</a:t>
            </a:r>
            <a:r>
              <a:rPr lang="en-US" dirty="0"/>
              <a:t> see a transient SED (smoke emitting diode)</a:t>
            </a:r>
          </a:p>
          <a:p>
            <a:pPr lvl="1"/>
            <a:r>
              <a:rPr lang="en-US" dirty="0"/>
              <a:t>That is an irreversible process … evidence of the empirical theory that semiconductors (and many electronic devices) function because of smoke. When the smoke comes out of them, they no longer work, so therefore … </a:t>
            </a:r>
          </a:p>
          <a:p>
            <a:r>
              <a:rPr lang="en-US" dirty="0"/>
              <a:t>A series resistor is </a:t>
            </a:r>
            <a:r>
              <a:rPr lang="en-US" b="1" i="1" u="sng" dirty="0">
                <a:solidFill>
                  <a:srgbClr val="FF0000"/>
                </a:solidFill>
              </a:rPr>
              <a:t>necessary</a:t>
            </a:r>
            <a:r>
              <a:rPr lang="en-US" dirty="0"/>
              <a:t> to limit the current </a:t>
            </a:r>
            <a:r>
              <a:rPr lang="en-US" i="1" dirty="0" err="1"/>
              <a:t>i</a:t>
            </a:r>
            <a:r>
              <a:rPr lang="en-US" dirty="0"/>
              <a:t> and power P = </a:t>
            </a:r>
            <a:r>
              <a:rPr lang="en-US" i="1" dirty="0"/>
              <a:t>Vi </a:t>
            </a:r>
            <a:r>
              <a:rPr lang="en-US" dirty="0"/>
              <a:t>[1]</a:t>
            </a:r>
            <a:r>
              <a:rPr lang="en-US" i="1" dirty="0"/>
              <a:t> </a:t>
            </a:r>
            <a:r>
              <a:rPr lang="en-US" dirty="0">
                <a:sym typeface="Wingdings" pitchFamily="2" charset="2"/>
              </a:rPr>
              <a:t> what value??</a:t>
            </a:r>
            <a:endParaRPr lang="en-US" dirty="0"/>
          </a:p>
          <a:p>
            <a:endParaRPr lang="en-US" dirty="0"/>
          </a:p>
        </p:txBody>
      </p:sp>
      <p:pic>
        <p:nvPicPr>
          <p:cNvPr id="4" name="Picture 4">
            <a:extLst>
              <a:ext uri="{FF2B5EF4-FFF2-40B4-BE49-F238E27FC236}">
                <a16:creationId xmlns:a16="http://schemas.microsoft.com/office/drawing/2014/main" id="{86573EDC-A1FF-E54A-8C94-7329786B318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7714" y="4267200"/>
            <a:ext cx="3073400" cy="20095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9" name="Picture 8" descr="A picture containing text&#10;&#10;Description automatically generated">
            <a:extLst>
              <a:ext uri="{FF2B5EF4-FFF2-40B4-BE49-F238E27FC236}">
                <a16:creationId xmlns:a16="http://schemas.microsoft.com/office/drawing/2014/main" id="{A0C996BA-A064-6BCA-167E-1AFEB65D94BB}"/>
              </a:ext>
            </a:extLst>
          </p:cNvPr>
          <p:cNvPicPr>
            <a:picLocks noChangeAspect="1"/>
          </p:cNvPicPr>
          <p:nvPr/>
        </p:nvPicPr>
        <p:blipFill>
          <a:blip r:embed="rId3"/>
          <a:stretch>
            <a:fillRect/>
          </a:stretch>
        </p:blipFill>
        <p:spPr>
          <a:xfrm>
            <a:off x="5867400" y="4267200"/>
            <a:ext cx="2374900" cy="2232879"/>
          </a:xfrm>
          <a:prstGeom prst="rect">
            <a:avLst/>
          </a:prstGeom>
        </p:spPr>
      </p:pic>
      <p:cxnSp>
        <p:nvCxnSpPr>
          <p:cNvPr id="11" name="Straight Arrow Connector 10">
            <a:extLst>
              <a:ext uri="{FF2B5EF4-FFF2-40B4-BE49-F238E27FC236}">
                <a16:creationId xmlns:a16="http://schemas.microsoft.com/office/drawing/2014/main" id="{864704E9-638C-9102-20DD-57CD29E1342B}"/>
              </a:ext>
            </a:extLst>
          </p:cNvPr>
          <p:cNvCxnSpPr/>
          <p:nvPr/>
        </p:nvCxnSpPr>
        <p:spPr bwMode="auto">
          <a:xfrm flipH="1">
            <a:off x="6788150" y="6172200"/>
            <a:ext cx="533400" cy="0"/>
          </a:xfrm>
          <a:prstGeom prst="straightConnector1">
            <a:avLst/>
          </a:prstGeom>
          <a:solidFill>
            <a:schemeClr val="accent1"/>
          </a:solidFill>
          <a:ln w="9525" cap="flat" cmpd="sng" algn="ctr">
            <a:solidFill>
              <a:schemeClr val="tx1"/>
            </a:solidFill>
            <a:prstDash val="solid"/>
            <a:round/>
            <a:headEnd type="none" w="med" len="med"/>
            <a:tailEnd type="arrow" w="lg" len="lg"/>
          </a:ln>
          <a:effectLst/>
        </p:spPr>
      </p:cxnSp>
      <p:sp>
        <p:nvSpPr>
          <p:cNvPr id="19" name="TextBox 18">
            <a:extLst>
              <a:ext uri="{FF2B5EF4-FFF2-40B4-BE49-F238E27FC236}">
                <a16:creationId xmlns:a16="http://schemas.microsoft.com/office/drawing/2014/main" id="{2F9CF8DA-7D1B-4236-B2EA-8CD95004DD91}"/>
              </a:ext>
            </a:extLst>
          </p:cNvPr>
          <p:cNvSpPr txBox="1"/>
          <p:nvPr/>
        </p:nvSpPr>
        <p:spPr>
          <a:xfrm>
            <a:off x="6928052" y="5786735"/>
            <a:ext cx="253596" cy="461665"/>
          </a:xfrm>
          <a:prstGeom prst="rect">
            <a:avLst/>
          </a:prstGeom>
          <a:noFill/>
        </p:spPr>
        <p:txBody>
          <a:bodyPr wrap="none" rtlCol="0">
            <a:spAutoFit/>
          </a:bodyPr>
          <a:lstStyle/>
          <a:p>
            <a:r>
              <a:rPr lang="en-US" i="1" dirty="0" err="1"/>
              <a:t>i</a:t>
            </a:r>
            <a:endParaRPr lang="en-US" i="1" dirty="0"/>
          </a:p>
        </p:txBody>
      </p:sp>
      <p:sp>
        <p:nvSpPr>
          <p:cNvPr id="5" name="TextBox 4">
            <a:extLst>
              <a:ext uri="{FF2B5EF4-FFF2-40B4-BE49-F238E27FC236}">
                <a16:creationId xmlns:a16="http://schemas.microsoft.com/office/drawing/2014/main" id="{DAA6C639-1E5A-526C-7DF0-A4E63A63FF4F}"/>
              </a:ext>
            </a:extLst>
          </p:cNvPr>
          <p:cNvSpPr txBox="1"/>
          <p:nvPr/>
        </p:nvSpPr>
        <p:spPr>
          <a:xfrm>
            <a:off x="228600" y="6400800"/>
            <a:ext cx="8534400" cy="461665"/>
          </a:xfrm>
          <a:prstGeom prst="rect">
            <a:avLst/>
          </a:prstGeom>
          <a:noFill/>
        </p:spPr>
        <p:txBody>
          <a:bodyPr wrap="square" rtlCol="0">
            <a:spAutoFit/>
          </a:bodyPr>
          <a:lstStyle/>
          <a:p>
            <a:r>
              <a:rPr lang="en-US" dirty="0"/>
              <a:t>[1] Which V, which </a:t>
            </a:r>
            <a:r>
              <a:rPr lang="en-US" dirty="0" err="1"/>
              <a:t>i</a:t>
            </a:r>
            <a:r>
              <a:rPr lang="en-US" dirty="0"/>
              <a:t>? </a:t>
            </a:r>
          </a:p>
        </p:txBody>
      </p:sp>
    </p:spTree>
    <p:extLst>
      <p:ext uri="{BB962C8B-B14F-4D97-AF65-F5344CB8AC3E}">
        <p14:creationId xmlns:p14="http://schemas.microsoft.com/office/powerpoint/2010/main" val="32403223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2"/>
          <p:cNvSpPr>
            <a:spLocks noGrp="1" noChangeArrowheads="1"/>
          </p:cNvSpPr>
          <p:nvPr>
            <p:ph type="ctrTitle"/>
          </p:nvPr>
        </p:nvSpPr>
        <p:spPr>
          <a:xfrm>
            <a:off x="685800" y="2220320"/>
            <a:ext cx="7772400" cy="1143000"/>
          </a:xfrm>
        </p:spPr>
        <p:txBody>
          <a:bodyPr/>
          <a:lstStyle/>
          <a:p>
            <a:pPr eaLnBrk="1" hangingPunct="1"/>
            <a:r>
              <a:rPr lang="en-US" sz="4800" dirty="0">
                <a:latin typeface="Arial" charset="0"/>
                <a:ea typeface="ＭＳ Ｐゴシック" charset="0"/>
                <a:cs typeface="ＭＳ Ｐゴシック" charset="0"/>
              </a:rPr>
              <a:t>Characteristic (I-V) Curves</a:t>
            </a:r>
          </a:p>
        </p:txBody>
      </p:sp>
      <p:pic>
        <p:nvPicPr>
          <p:cNvPr id="2" name="Picture 1">
            <a:extLst>
              <a:ext uri="{FF2B5EF4-FFF2-40B4-BE49-F238E27FC236}">
                <a16:creationId xmlns:a16="http://schemas.microsoft.com/office/drawing/2014/main" id="{B38D10CA-D152-E44C-94B2-2339A7A9196C}"/>
              </a:ext>
            </a:extLst>
          </p:cNvPr>
          <p:cNvPicPr>
            <a:picLocks noChangeAspect="1"/>
          </p:cNvPicPr>
          <p:nvPr/>
        </p:nvPicPr>
        <p:blipFill>
          <a:blip r:embed="rId3"/>
          <a:stretch>
            <a:fillRect/>
          </a:stretch>
        </p:blipFill>
        <p:spPr>
          <a:xfrm>
            <a:off x="5271344" y="218276"/>
            <a:ext cx="3517056" cy="2309024"/>
          </a:xfrm>
          <a:prstGeom prst="rect">
            <a:avLst/>
          </a:prstGeom>
        </p:spPr>
      </p:pic>
      <p:pic>
        <p:nvPicPr>
          <p:cNvPr id="3" name="Picture 2">
            <a:extLst>
              <a:ext uri="{FF2B5EF4-FFF2-40B4-BE49-F238E27FC236}">
                <a16:creationId xmlns:a16="http://schemas.microsoft.com/office/drawing/2014/main" id="{419B361E-BEA3-3844-B269-595387204B2C}"/>
              </a:ext>
            </a:extLst>
          </p:cNvPr>
          <p:cNvPicPr>
            <a:picLocks noChangeAspect="1"/>
          </p:cNvPicPr>
          <p:nvPr/>
        </p:nvPicPr>
        <p:blipFill>
          <a:blip r:embed="rId4"/>
          <a:stretch>
            <a:fillRect/>
          </a:stretch>
        </p:blipFill>
        <p:spPr>
          <a:xfrm>
            <a:off x="101599" y="123224"/>
            <a:ext cx="3710641" cy="2467576"/>
          </a:xfrm>
          <a:prstGeom prst="rect">
            <a:avLst/>
          </a:prstGeom>
        </p:spPr>
      </p:pic>
      <p:pic>
        <p:nvPicPr>
          <p:cNvPr id="4" name="Picture 3">
            <a:extLst>
              <a:ext uri="{FF2B5EF4-FFF2-40B4-BE49-F238E27FC236}">
                <a16:creationId xmlns:a16="http://schemas.microsoft.com/office/drawing/2014/main" id="{A2823AC1-78D7-4F4C-8C26-274D34AAB2AB}"/>
              </a:ext>
            </a:extLst>
          </p:cNvPr>
          <p:cNvPicPr>
            <a:picLocks noChangeAspect="1"/>
          </p:cNvPicPr>
          <p:nvPr/>
        </p:nvPicPr>
        <p:blipFill>
          <a:blip r:embed="rId5"/>
          <a:stretch>
            <a:fillRect/>
          </a:stretch>
        </p:blipFill>
        <p:spPr>
          <a:xfrm>
            <a:off x="5207000" y="3406346"/>
            <a:ext cx="3581400" cy="3048000"/>
          </a:xfrm>
          <a:prstGeom prst="rect">
            <a:avLst/>
          </a:prstGeom>
        </p:spPr>
      </p:pic>
      <p:pic>
        <p:nvPicPr>
          <p:cNvPr id="8" name="Picture 7">
            <a:extLst>
              <a:ext uri="{FF2B5EF4-FFF2-40B4-BE49-F238E27FC236}">
                <a16:creationId xmlns:a16="http://schemas.microsoft.com/office/drawing/2014/main" id="{4F1557FD-D285-0C43-9E31-0B25BEC8DE57}"/>
              </a:ext>
            </a:extLst>
          </p:cNvPr>
          <p:cNvPicPr>
            <a:picLocks noChangeAspect="1"/>
          </p:cNvPicPr>
          <p:nvPr/>
        </p:nvPicPr>
        <p:blipFill>
          <a:blip r:embed="rId6"/>
          <a:stretch>
            <a:fillRect/>
          </a:stretch>
        </p:blipFill>
        <p:spPr>
          <a:xfrm>
            <a:off x="398162" y="3402571"/>
            <a:ext cx="4800600" cy="3214499"/>
          </a:xfrm>
          <a:prstGeom prst="rect">
            <a:avLst/>
          </a:prstGeom>
        </p:spPr>
      </p:pic>
    </p:spTree>
    <p:extLst>
      <p:ext uri="{BB962C8B-B14F-4D97-AF65-F5344CB8AC3E}">
        <p14:creationId xmlns:p14="http://schemas.microsoft.com/office/powerpoint/2010/main" val="40988512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072220D-D5A8-8BB9-0E5C-DCA4E26B81CF}"/>
              </a:ext>
            </a:extLst>
          </p:cNvPr>
          <p:cNvPicPr>
            <a:picLocks noChangeAspect="1"/>
          </p:cNvPicPr>
          <p:nvPr/>
        </p:nvPicPr>
        <p:blipFill>
          <a:blip r:embed="rId3"/>
          <a:stretch>
            <a:fillRect/>
          </a:stretch>
        </p:blipFill>
        <p:spPr>
          <a:xfrm>
            <a:off x="5825366" y="3886200"/>
            <a:ext cx="3226105" cy="2828219"/>
          </a:xfrm>
          <a:prstGeom prst="rect">
            <a:avLst/>
          </a:prstGeom>
        </p:spPr>
      </p:pic>
      <p:sp>
        <p:nvSpPr>
          <p:cNvPr id="16385" name="Rectangle 2"/>
          <p:cNvSpPr>
            <a:spLocks noGrp="1" noChangeArrowheads="1"/>
          </p:cNvSpPr>
          <p:nvPr>
            <p:ph type="title"/>
          </p:nvPr>
        </p:nvSpPr>
        <p:spPr>
          <a:xfrm>
            <a:off x="0" y="-266700"/>
            <a:ext cx="9131085" cy="1524000"/>
          </a:xfrm>
        </p:spPr>
        <p:txBody>
          <a:bodyPr/>
          <a:lstStyle/>
          <a:p>
            <a:r>
              <a:rPr lang="en-US" dirty="0">
                <a:latin typeface="Times New Roman" panose="02020603050405020304" pitchFamily="18" charset="0"/>
                <a:ea typeface="ＭＳ Ｐゴシック" charset="0"/>
                <a:cs typeface="Times New Roman" panose="02020603050405020304" pitchFamily="18" charset="0"/>
              </a:rPr>
              <a:t>I-V curves describe any 2-terminal device</a:t>
            </a:r>
          </a:p>
        </p:txBody>
      </p:sp>
      <p:sp>
        <p:nvSpPr>
          <p:cNvPr id="16386" name="Rectangle 3"/>
          <p:cNvSpPr>
            <a:spLocks noGrp="1" noChangeArrowheads="1"/>
          </p:cNvSpPr>
          <p:nvPr>
            <p:ph type="body" idx="1"/>
          </p:nvPr>
        </p:nvSpPr>
        <p:spPr>
          <a:xfrm>
            <a:off x="685800" y="914400"/>
            <a:ext cx="7772400" cy="5638799"/>
          </a:xfrm>
        </p:spPr>
        <p:txBody>
          <a:bodyPr/>
          <a:lstStyle/>
          <a:p>
            <a:r>
              <a:rPr lang="en-US" dirty="0">
                <a:solidFill>
                  <a:srgbClr val="00B050"/>
                </a:solidFill>
                <a:latin typeface="Times New Roman" panose="02020603050405020304" pitchFamily="18" charset="0"/>
                <a:ea typeface="ＭＳ Ｐゴシック" charset="0"/>
                <a:cs typeface="Times New Roman" panose="02020603050405020304" pitchFamily="18" charset="0"/>
              </a:rPr>
              <a:t>Any 2-terminal electrical device can be characterized by how the voltage </a:t>
            </a:r>
            <a:r>
              <a:rPr lang="en-US" i="1" dirty="0">
                <a:solidFill>
                  <a:srgbClr val="00B050"/>
                </a:solidFill>
                <a:latin typeface="Times New Roman" panose="02020603050405020304" pitchFamily="18" charset="0"/>
                <a:ea typeface="ＭＳ Ｐゴシック" charset="0"/>
                <a:cs typeface="Times New Roman" panose="02020603050405020304" pitchFamily="18" charset="0"/>
              </a:rPr>
              <a:t>across </a:t>
            </a:r>
            <a:r>
              <a:rPr lang="en-US" dirty="0">
                <a:solidFill>
                  <a:srgbClr val="00B050"/>
                </a:solidFill>
                <a:latin typeface="Times New Roman" panose="02020603050405020304" pitchFamily="18" charset="0"/>
                <a:ea typeface="ＭＳ Ｐゴシック" charset="0"/>
                <a:cs typeface="Times New Roman" panose="02020603050405020304" pitchFamily="18" charset="0"/>
              </a:rPr>
              <a:t>it and current </a:t>
            </a:r>
            <a:r>
              <a:rPr lang="en-US" i="1" dirty="0">
                <a:solidFill>
                  <a:srgbClr val="00B050"/>
                </a:solidFill>
                <a:latin typeface="Times New Roman" panose="02020603050405020304" pitchFamily="18" charset="0"/>
                <a:ea typeface="ＭＳ Ｐゴシック" charset="0"/>
                <a:cs typeface="Times New Roman" panose="02020603050405020304" pitchFamily="18" charset="0"/>
              </a:rPr>
              <a:t>through </a:t>
            </a:r>
            <a:r>
              <a:rPr lang="en-US" dirty="0">
                <a:solidFill>
                  <a:srgbClr val="00B050"/>
                </a:solidFill>
                <a:latin typeface="Times New Roman" panose="02020603050405020304" pitchFamily="18" charset="0"/>
                <a:ea typeface="ＭＳ Ｐゴシック" charset="0"/>
                <a:cs typeface="Times New Roman" panose="02020603050405020304" pitchFamily="18" charset="0"/>
              </a:rPr>
              <a:t>it are related</a:t>
            </a:r>
          </a:p>
          <a:p>
            <a:r>
              <a:rPr lang="en-US" dirty="0">
                <a:latin typeface="Times New Roman" panose="02020603050405020304" pitchFamily="18" charset="0"/>
                <a:ea typeface="ＭＳ Ｐゴシック" charset="0"/>
                <a:cs typeface="Times New Roman" panose="02020603050405020304" pitchFamily="18" charset="0"/>
              </a:rPr>
              <a:t>Voltage and current are </a:t>
            </a:r>
            <a:r>
              <a:rPr lang="en-US" i="1" dirty="0">
                <a:latin typeface="Times New Roman" panose="02020603050405020304" pitchFamily="18" charset="0"/>
                <a:ea typeface="ＭＳ Ｐゴシック" charset="0"/>
                <a:cs typeface="Times New Roman" panose="02020603050405020304" pitchFamily="18" charset="0"/>
              </a:rPr>
              <a:t>not </a:t>
            </a:r>
            <a:r>
              <a:rPr lang="en-US" dirty="0">
                <a:latin typeface="Times New Roman" panose="02020603050405020304" pitchFamily="18" charset="0"/>
                <a:ea typeface="ＭＳ Ｐゴシック" charset="0"/>
                <a:cs typeface="Times New Roman" panose="02020603050405020304" pitchFamily="18" charset="0"/>
              </a:rPr>
              <a:t>independent …</a:t>
            </a:r>
          </a:p>
          <a:p>
            <a:pPr lvl="1"/>
            <a:r>
              <a:rPr lang="en-US" dirty="0">
                <a:latin typeface="Times New Roman" panose="02020603050405020304" pitchFamily="18" charset="0"/>
                <a:ea typeface="ＭＳ Ｐゴシック" charset="0"/>
                <a:cs typeface="Times New Roman" panose="02020603050405020304" pitchFamily="18" charset="0"/>
              </a:rPr>
              <a:t>If V=0 independent of I, that’s called a short circuit, or a </a:t>
            </a:r>
            <a:r>
              <a:rPr lang="en-US" dirty="0">
                <a:solidFill>
                  <a:srgbClr val="FF0000"/>
                </a:solidFill>
                <a:latin typeface="Times New Roman" panose="02020603050405020304" pitchFamily="18" charset="0"/>
                <a:ea typeface="ＭＳ Ｐゴシック" charset="0"/>
                <a:cs typeface="Times New Roman" panose="02020603050405020304" pitchFamily="18" charset="0"/>
              </a:rPr>
              <a:t>wire</a:t>
            </a:r>
          </a:p>
          <a:p>
            <a:pPr lvl="1"/>
            <a:r>
              <a:rPr lang="en-US" dirty="0">
                <a:latin typeface="Times New Roman" panose="02020603050405020304" pitchFamily="18" charset="0"/>
                <a:ea typeface="ＭＳ Ｐゴシック" charset="0"/>
                <a:cs typeface="Times New Roman" panose="02020603050405020304" pitchFamily="18" charset="0"/>
              </a:rPr>
              <a:t>If I = 0 independent of V, that’s called an </a:t>
            </a:r>
            <a:r>
              <a:rPr lang="en-US" dirty="0">
                <a:solidFill>
                  <a:srgbClr val="FF0000"/>
                </a:solidFill>
                <a:latin typeface="Times New Roman" panose="02020603050405020304" pitchFamily="18" charset="0"/>
                <a:ea typeface="ＭＳ Ｐゴシック" charset="0"/>
                <a:cs typeface="Times New Roman" panose="02020603050405020304" pitchFamily="18" charset="0"/>
              </a:rPr>
              <a:t>open circuit</a:t>
            </a:r>
          </a:p>
          <a:p>
            <a:pPr lvl="1"/>
            <a:r>
              <a:rPr lang="en-US" dirty="0">
                <a:latin typeface="Times New Roman" panose="02020603050405020304" pitchFamily="18" charset="0"/>
                <a:ea typeface="ＭＳ Ｐゴシック" charset="0"/>
                <a:cs typeface="Times New Roman" panose="02020603050405020304" pitchFamily="18" charset="0"/>
              </a:rPr>
              <a:t>If V and I are proportional, i.e., V = IR, that’s called a </a:t>
            </a:r>
            <a:r>
              <a:rPr lang="en-US" dirty="0">
                <a:solidFill>
                  <a:srgbClr val="FF0000"/>
                </a:solidFill>
                <a:latin typeface="Times New Roman" panose="02020603050405020304" pitchFamily="18" charset="0"/>
                <a:ea typeface="ＭＳ Ｐゴシック" charset="0"/>
                <a:cs typeface="Times New Roman" panose="02020603050405020304" pitchFamily="18" charset="0"/>
              </a:rPr>
              <a:t>resistor </a:t>
            </a:r>
          </a:p>
          <a:p>
            <a:pPr lvl="1"/>
            <a:r>
              <a:rPr lang="en-US" dirty="0">
                <a:solidFill>
                  <a:srgbClr val="FF0000"/>
                </a:solidFill>
                <a:latin typeface="Times New Roman" panose="02020603050405020304" pitchFamily="18" charset="0"/>
                <a:cs typeface="Times New Roman" panose="02020603050405020304" pitchFamily="18" charset="0"/>
              </a:rPr>
              <a:t>Diodes</a:t>
            </a:r>
            <a:r>
              <a:rPr lang="en-US" dirty="0">
                <a:latin typeface="Times New Roman" panose="02020603050405020304" pitchFamily="18" charset="0"/>
                <a:cs typeface="Times New Roman" panose="02020603050405020304" pitchFamily="18" charset="0"/>
              </a:rPr>
              <a:t> may be modeled as “piecewise linear” – except where they’re not, around their “knee” (almost everywhere else they’re nonlinear … </a:t>
            </a:r>
          </a:p>
          <a:p>
            <a:pPr lvl="1"/>
            <a:r>
              <a:rPr lang="en-US" dirty="0">
                <a:latin typeface="Times New Roman" panose="02020603050405020304" pitchFamily="18" charset="0"/>
                <a:cs typeface="Times New Roman" panose="02020603050405020304" pitchFamily="18" charset="0"/>
              </a:rPr>
              <a:t>Edison light bulbs are nonlinear: as the </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filament heats up, its resistance increases, and </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the I-V curve slope = 1/R decreases. </a:t>
            </a:r>
          </a:p>
          <a:p>
            <a:pPr lvl="1"/>
            <a:r>
              <a:rPr lang="en-US" dirty="0">
                <a:latin typeface="Times New Roman" panose="02020603050405020304" pitchFamily="18" charset="0"/>
                <a:cs typeface="Times New Roman" panose="02020603050405020304" pitchFamily="18" charset="0"/>
              </a:rPr>
              <a:t>In some regions of an I-V curve, it’s possible </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for, </a:t>
            </a:r>
            <a:r>
              <a:rPr lang="en-US" dirty="0" err="1">
                <a:latin typeface="Times New Roman" panose="02020603050405020304" pitchFamily="18" charset="0"/>
                <a:cs typeface="Times New Roman" panose="02020603050405020304" pitchFamily="18" charset="0"/>
              </a:rPr>
              <a:t>dI</a:t>
            </a:r>
            <a:r>
              <a:rPr lang="en-US" dirty="0">
                <a:latin typeface="Times New Roman" panose="02020603050405020304" pitchFamily="18" charset="0"/>
                <a:cs typeface="Times New Roman" panose="02020603050405020304" pitchFamily="18" charset="0"/>
              </a:rPr>
              <a:t>/</a:t>
            </a:r>
            <a:r>
              <a:rPr lang="en-US" dirty="0" err="1">
                <a:latin typeface="Times New Roman" panose="02020603050405020304" pitchFamily="18" charset="0"/>
                <a:cs typeface="Times New Roman" panose="02020603050405020304" pitchFamily="18" charset="0"/>
              </a:rPr>
              <a:t>dV</a:t>
            </a:r>
            <a:r>
              <a:rPr lang="en-US" dirty="0">
                <a:latin typeface="Times New Roman" panose="02020603050405020304" pitchFamily="18" charset="0"/>
                <a:cs typeface="Times New Roman" panose="02020603050405020304" pitchFamily="18" charset="0"/>
              </a:rPr>
              <a:t> = 1/R &lt; 0, i.e., </a:t>
            </a:r>
            <a:br>
              <a:rPr lang="en-US" dirty="0">
                <a:latin typeface="Times New Roman" panose="02020603050405020304" pitchFamily="18" charset="0"/>
                <a:cs typeface="Times New Roman" panose="02020603050405020304" pitchFamily="18" charset="0"/>
              </a:rPr>
            </a:br>
            <a:r>
              <a:rPr lang="en-US" dirty="0">
                <a:solidFill>
                  <a:srgbClr val="FF0000"/>
                </a:solidFill>
                <a:latin typeface="Times New Roman" panose="02020603050405020304" pitchFamily="18" charset="0"/>
                <a:cs typeface="Times New Roman" panose="02020603050405020304" pitchFamily="18" charset="0"/>
              </a:rPr>
              <a:t>negative resistance </a:t>
            </a:r>
            <a:endParaRPr lang="en-US" dirty="0">
              <a:solidFill>
                <a:srgbClr val="FF0000"/>
              </a:solidFill>
              <a:latin typeface="Times New Roman" panose="02020603050405020304" pitchFamily="18" charset="0"/>
              <a:ea typeface="ＭＳ Ｐゴシック" charset="0"/>
              <a:cs typeface="Times New Roman" panose="02020603050405020304" pitchFamily="18" charset="0"/>
            </a:endParaRPr>
          </a:p>
        </p:txBody>
      </p:sp>
      <p:pic>
        <p:nvPicPr>
          <p:cNvPr id="33794" name="Picture 2" descr="(20 points) Question (2) LOAD-LINE &amp; SMALL-SIGNAL CONCEPTS 18 16 14 12 R,= 500 Ω Vx Vx voltage (V) In this circuit, the unknown 2-terminal device has the IV characteristics as shown in the plot ( i, vs. v). (a) [5 pts] If v-V, = 5V, draw the load line (on the plot) and estimate the DC current 1. (b) [10 pts] Now consider the input voltage with a time varying small-signal component VIN = 5V+0.1V sin(cot). Calculate V,(t).">
            <a:extLst>
              <a:ext uri="{FF2B5EF4-FFF2-40B4-BE49-F238E27FC236}">
                <a16:creationId xmlns:a16="http://schemas.microsoft.com/office/drawing/2014/main" id="{7E1E8152-2B66-D146-9C73-60BCA9298A4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2728" t="23135" r="62121" b="62222"/>
          <a:stretch/>
        </p:blipFill>
        <p:spPr bwMode="auto">
          <a:xfrm>
            <a:off x="7914222" y="1759203"/>
            <a:ext cx="1143000" cy="10041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43510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72BE8-ED2F-DD4E-A5BB-38D69DA7E50D}"/>
              </a:ext>
            </a:extLst>
          </p:cNvPr>
          <p:cNvSpPr>
            <a:spLocks noGrp="1"/>
          </p:cNvSpPr>
          <p:nvPr>
            <p:ph type="title"/>
          </p:nvPr>
        </p:nvSpPr>
        <p:spPr/>
        <p:txBody>
          <a:bodyPr/>
          <a:lstStyle/>
          <a:p>
            <a:r>
              <a:rPr lang="en-US" dirty="0"/>
              <a:t>Curve Tracers</a:t>
            </a:r>
          </a:p>
        </p:txBody>
      </p:sp>
      <p:sp>
        <p:nvSpPr>
          <p:cNvPr id="3" name="Content Placeholder 2">
            <a:extLst>
              <a:ext uri="{FF2B5EF4-FFF2-40B4-BE49-F238E27FC236}">
                <a16:creationId xmlns:a16="http://schemas.microsoft.com/office/drawing/2014/main" id="{D793975F-364F-0D49-BE33-42AEFF311D5D}"/>
              </a:ext>
            </a:extLst>
          </p:cNvPr>
          <p:cNvSpPr>
            <a:spLocks noGrp="1"/>
          </p:cNvSpPr>
          <p:nvPr>
            <p:ph idx="1"/>
          </p:nvPr>
        </p:nvSpPr>
        <p:spPr>
          <a:xfrm>
            <a:off x="685800" y="1295400"/>
            <a:ext cx="4724400" cy="5181600"/>
          </a:xfrm>
        </p:spPr>
        <p:txBody>
          <a:bodyPr/>
          <a:lstStyle/>
          <a:p>
            <a:r>
              <a:rPr lang="en-US" dirty="0"/>
              <a:t>Curve tracers are electronic test devices that measure I-V characteristic curves</a:t>
            </a:r>
          </a:p>
          <a:p>
            <a:r>
              <a:rPr lang="en-US" dirty="0"/>
              <a:t>Take the curve tracer out of your toolbox … ;-)</a:t>
            </a:r>
          </a:p>
          <a:p>
            <a:r>
              <a:rPr lang="en-US" dirty="0"/>
              <a:t>Actually, these aren’t very common any more </a:t>
            </a:r>
          </a:p>
          <a:p>
            <a:pPr lvl="1"/>
            <a:r>
              <a:rPr lang="en-US" dirty="0"/>
              <a:t>Usually we rely on information in the component’s datasheet</a:t>
            </a:r>
          </a:p>
          <a:p>
            <a:pPr lvl="1"/>
            <a:r>
              <a:rPr lang="en-US" dirty="0"/>
              <a:t>We’ll measure some I-V curves too </a:t>
            </a:r>
          </a:p>
        </p:txBody>
      </p:sp>
      <p:pic>
        <p:nvPicPr>
          <p:cNvPr id="4" name="Picture 3">
            <a:extLst>
              <a:ext uri="{FF2B5EF4-FFF2-40B4-BE49-F238E27FC236}">
                <a16:creationId xmlns:a16="http://schemas.microsoft.com/office/drawing/2014/main" id="{155E5F75-4107-224D-AF5B-0698EA68B4B9}"/>
              </a:ext>
            </a:extLst>
          </p:cNvPr>
          <p:cNvPicPr>
            <a:picLocks noChangeAspect="1"/>
          </p:cNvPicPr>
          <p:nvPr/>
        </p:nvPicPr>
        <p:blipFill>
          <a:blip r:embed="rId2"/>
          <a:stretch>
            <a:fillRect/>
          </a:stretch>
        </p:blipFill>
        <p:spPr>
          <a:xfrm>
            <a:off x="5333338" y="1470145"/>
            <a:ext cx="3810662" cy="4451110"/>
          </a:xfrm>
          <a:prstGeom prst="rect">
            <a:avLst/>
          </a:prstGeom>
        </p:spPr>
      </p:pic>
    </p:spTree>
    <p:extLst>
      <p:ext uri="{BB962C8B-B14F-4D97-AF65-F5344CB8AC3E}">
        <p14:creationId xmlns:p14="http://schemas.microsoft.com/office/powerpoint/2010/main" val="27270418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3" name="Rectangle 72">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85" name="Rectangle 2"/>
          <p:cNvSpPr>
            <a:spLocks noGrp="1" noChangeArrowheads="1"/>
          </p:cNvSpPr>
          <p:nvPr>
            <p:ph type="title"/>
          </p:nvPr>
        </p:nvSpPr>
        <p:spPr>
          <a:xfrm>
            <a:off x="429369" y="238539"/>
            <a:ext cx="8263890" cy="657573"/>
          </a:xfrm>
        </p:spPr>
        <p:txBody>
          <a:bodyPr anchor="b">
            <a:normAutofit/>
          </a:bodyPr>
          <a:lstStyle/>
          <a:p>
            <a:r>
              <a:rPr lang="en-US" dirty="0"/>
              <a:t>Design challenge</a:t>
            </a:r>
          </a:p>
        </p:txBody>
      </p:sp>
      <p:sp>
        <p:nvSpPr>
          <p:cNvPr id="75"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9369" y="1681544"/>
            <a:ext cx="8229600" cy="18288"/>
          </a:xfrm>
          <a:custGeom>
            <a:avLst/>
            <a:gdLst>
              <a:gd name="connsiteX0" fmla="*/ 0 w 8229600"/>
              <a:gd name="connsiteY0" fmla="*/ 0 h 18288"/>
              <a:gd name="connsiteX1" fmla="*/ 521208 w 8229600"/>
              <a:gd name="connsiteY1" fmla="*/ 0 h 18288"/>
              <a:gd name="connsiteX2" fmla="*/ 1371600 w 8229600"/>
              <a:gd name="connsiteY2" fmla="*/ 0 h 18288"/>
              <a:gd name="connsiteX3" fmla="*/ 2221992 w 8229600"/>
              <a:gd name="connsiteY3" fmla="*/ 0 h 18288"/>
              <a:gd name="connsiteX4" fmla="*/ 3072384 w 8229600"/>
              <a:gd name="connsiteY4" fmla="*/ 0 h 18288"/>
              <a:gd name="connsiteX5" fmla="*/ 3511296 w 8229600"/>
              <a:gd name="connsiteY5" fmla="*/ 0 h 18288"/>
              <a:gd name="connsiteX6" fmla="*/ 4114800 w 8229600"/>
              <a:gd name="connsiteY6" fmla="*/ 0 h 18288"/>
              <a:gd name="connsiteX7" fmla="*/ 4553712 w 8229600"/>
              <a:gd name="connsiteY7" fmla="*/ 0 h 18288"/>
              <a:gd name="connsiteX8" fmla="*/ 5239512 w 8229600"/>
              <a:gd name="connsiteY8" fmla="*/ 0 h 18288"/>
              <a:gd name="connsiteX9" fmla="*/ 5843016 w 8229600"/>
              <a:gd name="connsiteY9" fmla="*/ 0 h 18288"/>
              <a:gd name="connsiteX10" fmla="*/ 6611112 w 8229600"/>
              <a:gd name="connsiteY10" fmla="*/ 0 h 18288"/>
              <a:gd name="connsiteX11" fmla="*/ 7461504 w 8229600"/>
              <a:gd name="connsiteY11" fmla="*/ 0 h 18288"/>
              <a:gd name="connsiteX12" fmla="*/ 8229600 w 8229600"/>
              <a:gd name="connsiteY12" fmla="*/ 0 h 18288"/>
              <a:gd name="connsiteX13" fmla="*/ 8229600 w 8229600"/>
              <a:gd name="connsiteY13" fmla="*/ 18288 h 18288"/>
              <a:gd name="connsiteX14" fmla="*/ 7461504 w 8229600"/>
              <a:gd name="connsiteY14" fmla="*/ 18288 h 18288"/>
              <a:gd name="connsiteX15" fmla="*/ 6940296 w 8229600"/>
              <a:gd name="connsiteY15" fmla="*/ 18288 h 18288"/>
              <a:gd name="connsiteX16" fmla="*/ 6419088 w 8229600"/>
              <a:gd name="connsiteY16" fmla="*/ 18288 h 18288"/>
              <a:gd name="connsiteX17" fmla="*/ 5650992 w 8229600"/>
              <a:gd name="connsiteY17" fmla="*/ 18288 h 18288"/>
              <a:gd name="connsiteX18" fmla="*/ 5129784 w 8229600"/>
              <a:gd name="connsiteY18" fmla="*/ 18288 h 18288"/>
              <a:gd name="connsiteX19" fmla="*/ 4690872 w 8229600"/>
              <a:gd name="connsiteY19" fmla="*/ 18288 h 18288"/>
              <a:gd name="connsiteX20" fmla="*/ 4087368 w 8229600"/>
              <a:gd name="connsiteY20" fmla="*/ 18288 h 18288"/>
              <a:gd name="connsiteX21" fmla="*/ 3401568 w 8229600"/>
              <a:gd name="connsiteY21" fmla="*/ 18288 h 18288"/>
              <a:gd name="connsiteX22" fmla="*/ 2798064 w 8229600"/>
              <a:gd name="connsiteY22" fmla="*/ 18288 h 18288"/>
              <a:gd name="connsiteX23" fmla="*/ 2276856 w 8229600"/>
              <a:gd name="connsiteY23" fmla="*/ 18288 h 18288"/>
              <a:gd name="connsiteX24" fmla="*/ 1426464 w 8229600"/>
              <a:gd name="connsiteY24" fmla="*/ 18288 h 18288"/>
              <a:gd name="connsiteX25" fmla="*/ 740664 w 8229600"/>
              <a:gd name="connsiteY25" fmla="*/ 18288 h 18288"/>
              <a:gd name="connsiteX26" fmla="*/ 0 w 8229600"/>
              <a:gd name="connsiteY26" fmla="*/ 18288 h 18288"/>
              <a:gd name="connsiteX27" fmla="*/ 0 w 8229600"/>
              <a:gd name="connsiteY27" fmla="*/ 0 h 18288"/>
              <a:gd name="connsiteX0" fmla="*/ 0 w 8229600"/>
              <a:gd name="connsiteY0" fmla="*/ 0 h 18288"/>
              <a:gd name="connsiteX1" fmla="*/ 521208 w 8229600"/>
              <a:gd name="connsiteY1" fmla="*/ 0 h 18288"/>
              <a:gd name="connsiteX2" fmla="*/ 960120 w 8229600"/>
              <a:gd name="connsiteY2" fmla="*/ 0 h 18288"/>
              <a:gd name="connsiteX3" fmla="*/ 1481328 w 8229600"/>
              <a:gd name="connsiteY3" fmla="*/ 0 h 18288"/>
              <a:gd name="connsiteX4" fmla="*/ 2167128 w 8229600"/>
              <a:gd name="connsiteY4" fmla="*/ 0 h 18288"/>
              <a:gd name="connsiteX5" fmla="*/ 2935224 w 8229600"/>
              <a:gd name="connsiteY5" fmla="*/ 0 h 18288"/>
              <a:gd name="connsiteX6" fmla="*/ 3785616 w 8229600"/>
              <a:gd name="connsiteY6" fmla="*/ 0 h 18288"/>
              <a:gd name="connsiteX7" fmla="*/ 4636008 w 8229600"/>
              <a:gd name="connsiteY7" fmla="*/ 0 h 18288"/>
              <a:gd name="connsiteX8" fmla="*/ 5239512 w 8229600"/>
              <a:gd name="connsiteY8" fmla="*/ 0 h 18288"/>
              <a:gd name="connsiteX9" fmla="*/ 6007608 w 8229600"/>
              <a:gd name="connsiteY9" fmla="*/ 0 h 18288"/>
              <a:gd name="connsiteX10" fmla="*/ 6693408 w 8229600"/>
              <a:gd name="connsiteY10" fmla="*/ 0 h 18288"/>
              <a:gd name="connsiteX11" fmla="*/ 7296912 w 8229600"/>
              <a:gd name="connsiteY11" fmla="*/ 0 h 18288"/>
              <a:gd name="connsiteX12" fmla="*/ 8229600 w 8229600"/>
              <a:gd name="connsiteY12" fmla="*/ 0 h 18288"/>
              <a:gd name="connsiteX13" fmla="*/ 8229600 w 8229600"/>
              <a:gd name="connsiteY13" fmla="*/ 18288 h 18288"/>
              <a:gd name="connsiteX14" fmla="*/ 7626096 w 8229600"/>
              <a:gd name="connsiteY14" fmla="*/ 18288 h 18288"/>
              <a:gd name="connsiteX15" fmla="*/ 7022592 w 8229600"/>
              <a:gd name="connsiteY15" fmla="*/ 18288 h 18288"/>
              <a:gd name="connsiteX16" fmla="*/ 6172200 w 8229600"/>
              <a:gd name="connsiteY16" fmla="*/ 18288 h 18288"/>
              <a:gd name="connsiteX17" fmla="*/ 5650992 w 8229600"/>
              <a:gd name="connsiteY17" fmla="*/ 18288 h 18288"/>
              <a:gd name="connsiteX18" fmla="*/ 4882896 w 8229600"/>
              <a:gd name="connsiteY18" fmla="*/ 18288 h 18288"/>
              <a:gd name="connsiteX19" fmla="*/ 4443984 w 8229600"/>
              <a:gd name="connsiteY19" fmla="*/ 18288 h 18288"/>
              <a:gd name="connsiteX20" fmla="*/ 3758184 w 8229600"/>
              <a:gd name="connsiteY20" fmla="*/ 18288 h 18288"/>
              <a:gd name="connsiteX21" fmla="*/ 3236976 w 8229600"/>
              <a:gd name="connsiteY21" fmla="*/ 18288 h 18288"/>
              <a:gd name="connsiteX22" fmla="*/ 2386584 w 8229600"/>
              <a:gd name="connsiteY22" fmla="*/ 18288 h 18288"/>
              <a:gd name="connsiteX23" fmla="*/ 1947672 w 8229600"/>
              <a:gd name="connsiteY23" fmla="*/ 18288 h 18288"/>
              <a:gd name="connsiteX24" fmla="*/ 1261872 w 8229600"/>
              <a:gd name="connsiteY24" fmla="*/ 18288 h 18288"/>
              <a:gd name="connsiteX25" fmla="*/ 822960 w 8229600"/>
              <a:gd name="connsiteY25" fmla="*/ 18288 h 18288"/>
              <a:gd name="connsiteX26" fmla="*/ 0 w 8229600"/>
              <a:gd name="connsiteY26" fmla="*/ 18288 h 18288"/>
              <a:gd name="connsiteX27" fmla="*/ 0 w 8229600"/>
              <a:gd name="connsiteY2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229600" h="18288" fill="none" extrusionOk="0">
                <a:moveTo>
                  <a:pt x="0" y="0"/>
                </a:moveTo>
                <a:cubicBezTo>
                  <a:pt x="215278" y="6969"/>
                  <a:pt x="340572" y="21894"/>
                  <a:pt x="521208" y="0"/>
                </a:cubicBezTo>
                <a:cubicBezTo>
                  <a:pt x="745939" y="29643"/>
                  <a:pt x="1127486" y="-40512"/>
                  <a:pt x="1371600" y="0"/>
                </a:cubicBezTo>
                <a:cubicBezTo>
                  <a:pt x="1567490" y="28416"/>
                  <a:pt x="1945702" y="13075"/>
                  <a:pt x="2221992" y="0"/>
                </a:cubicBezTo>
                <a:cubicBezTo>
                  <a:pt x="2446218" y="-17340"/>
                  <a:pt x="2853686" y="-7924"/>
                  <a:pt x="3072384" y="0"/>
                </a:cubicBezTo>
                <a:cubicBezTo>
                  <a:pt x="3286960" y="20656"/>
                  <a:pt x="3324417" y="20174"/>
                  <a:pt x="3511296" y="0"/>
                </a:cubicBezTo>
                <a:cubicBezTo>
                  <a:pt x="3710690" y="-39182"/>
                  <a:pt x="3945457" y="-64074"/>
                  <a:pt x="4114800" y="0"/>
                </a:cubicBezTo>
                <a:cubicBezTo>
                  <a:pt x="4336079" y="28138"/>
                  <a:pt x="4420759" y="12117"/>
                  <a:pt x="4553712" y="0"/>
                </a:cubicBezTo>
                <a:cubicBezTo>
                  <a:pt x="4688252" y="-2224"/>
                  <a:pt x="5047430" y="19664"/>
                  <a:pt x="5239512" y="0"/>
                </a:cubicBezTo>
                <a:cubicBezTo>
                  <a:pt x="5424392" y="-49610"/>
                  <a:pt x="5708717" y="13540"/>
                  <a:pt x="5843016" y="0"/>
                </a:cubicBezTo>
                <a:cubicBezTo>
                  <a:pt x="6005788" y="32949"/>
                  <a:pt x="6198255" y="37080"/>
                  <a:pt x="6611112" y="0"/>
                </a:cubicBezTo>
                <a:cubicBezTo>
                  <a:pt x="6954152" y="635"/>
                  <a:pt x="7244390" y="18057"/>
                  <a:pt x="7461504" y="0"/>
                </a:cubicBezTo>
                <a:cubicBezTo>
                  <a:pt x="7693790" y="9882"/>
                  <a:pt x="7984486" y="17646"/>
                  <a:pt x="8229600" y="0"/>
                </a:cubicBezTo>
                <a:cubicBezTo>
                  <a:pt x="8228428" y="6016"/>
                  <a:pt x="8229853" y="9684"/>
                  <a:pt x="8229600" y="18288"/>
                </a:cubicBezTo>
                <a:cubicBezTo>
                  <a:pt x="7945777" y="19945"/>
                  <a:pt x="7812308" y="-8511"/>
                  <a:pt x="7461504" y="18288"/>
                </a:cubicBezTo>
                <a:cubicBezTo>
                  <a:pt x="7129391" y="53185"/>
                  <a:pt x="7087333" y="41906"/>
                  <a:pt x="6940296" y="18288"/>
                </a:cubicBezTo>
                <a:cubicBezTo>
                  <a:pt x="6810862" y="-23020"/>
                  <a:pt x="6701312" y="19361"/>
                  <a:pt x="6419088" y="18288"/>
                </a:cubicBezTo>
                <a:cubicBezTo>
                  <a:pt x="6152777" y="18855"/>
                  <a:pt x="5868611" y="48802"/>
                  <a:pt x="5650992" y="18288"/>
                </a:cubicBezTo>
                <a:cubicBezTo>
                  <a:pt x="5439747" y="15250"/>
                  <a:pt x="5334901" y="-1044"/>
                  <a:pt x="5129784" y="18288"/>
                </a:cubicBezTo>
                <a:cubicBezTo>
                  <a:pt x="4955906" y="40458"/>
                  <a:pt x="4793216" y="33888"/>
                  <a:pt x="4690872" y="18288"/>
                </a:cubicBezTo>
                <a:cubicBezTo>
                  <a:pt x="4552374" y="31087"/>
                  <a:pt x="4318742" y="6248"/>
                  <a:pt x="4087368" y="18288"/>
                </a:cubicBezTo>
                <a:cubicBezTo>
                  <a:pt x="3849418" y="32625"/>
                  <a:pt x="3751577" y="29688"/>
                  <a:pt x="3401568" y="18288"/>
                </a:cubicBezTo>
                <a:cubicBezTo>
                  <a:pt x="3067953" y="20409"/>
                  <a:pt x="3012425" y="26879"/>
                  <a:pt x="2798064" y="18288"/>
                </a:cubicBezTo>
                <a:cubicBezTo>
                  <a:pt x="2565154" y="16520"/>
                  <a:pt x="2426719" y="-31794"/>
                  <a:pt x="2276856" y="18288"/>
                </a:cubicBezTo>
                <a:cubicBezTo>
                  <a:pt x="2090980" y="4382"/>
                  <a:pt x="1702030" y="-8180"/>
                  <a:pt x="1426464" y="18288"/>
                </a:cubicBezTo>
                <a:cubicBezTo>
                  <a:pt x="1104481" y="69643"/>
                  <a:pt x="985013" y="-7690"/>
                  <a:pt x="740664" y="18288"/>
                </a:cubicBezTo>
                <a:cubicBezTo>
                  <a:pt x="507391" y="41643"/>
                  <a:pt x="191740" y="-11654"/>
                  <a:pt x="0" y="18288"/>
                </a:cubicBezTo>
                <a:cubicBezTo>
                  <a:pt x="714" y="9707"/>
                  <a:pt x="1025" y="3120"/>
                  <a:pt x="0" y="0"/>
                </a:cubicBezTo>
                <a:close/>
              </a:path>
              <a:path w="8229600" h="18288" stroke="0" extrusionOk="0">
                <a:moveTo>
                  <a:pt x="0" y="0"/>
                </a:moveTo>
                <a:cubicBezTo>
                  <a:pt x="270709" y="-27213"/>
                  <a:pt x="397128" y="23656"/>
                  <a:pt x="521208" y="0"/>
                </a:cubicBezTo>
                <a:cubicBezTo>
                  <a:pt x="631319" y="-5947"/>
                  <a:pt x="842157" y="28261"/>
                  <a:pt x="960120" y="0"/>
                </a:cubicBezTo>
                <a:cubicBezTo>
                  <a:pt x="1077930" y="6549"/>
                  <a:pt x="1318669" y="-15893"/>
                  <a:pt x="1481328" y="0"/>
                </a:cubicBezTo>
                <a:cubicBezTo>
                  <a:pt x="1659104" y="-21090"/>
                  <a:pt x="1870243" y="69945"/>
                  <a:pt x="2167128" y="0"/>
                </a:cubicBezTo>
                <a:cubicBezTo>
                  <a:pt x="2460684" y="-5519"/>
                  <a:pt x="2753885" y="-62993"/>
                  <a:pt x="2935224" y="0"/>
                </a:cubicBezTo>
                <a:cubicBezTo>
                  <a:pt x="3115119" y="56580"/>
                  <a:pt x="3535280" y="40687"/>
                  <a:pt x="3785616" y="0"/>
                </a:cubicBezTo>
                <a:cubicBezTo>
                  <a:pt x="4057881" y="25645"/>
                  <a:pt x="4308335" y="-2666"/>
                  <a:pt x="4636008" y="0"/>
                </a:cubicBezTo>
                <a:cubicBezTo>
                  <a:pt x="4987152" y="19805"/>
                  <a:pt x="5025979" y="14149"/>
                  <a:pt x="5239512" y="0"/>
                </a:cubicBezTo>
                <a:cubicBezTo>
                  <a:pt x="5437586" y="211"/>
                  <a:pt x="5752721" y="5618"/>
                  <a:pt x="6007608" y="0"/>
                </a:cubicBezTo>
                <a:cubicBezTo>
                  <a:pt x="6280137" y="-5132"/>
                  <a:pt x="6386079" y="-21510"/>
                  <a:pt x="6693408" y="0"/>
                </a:cubicBezTo>
                <a:cubicBezTo>
                  <a:pt x="6986580" y="4991"/>
                  <a:pt x="7015252" y="-18088"/>
                  <a:pt x="7296912" y="0"/>
                </a:cubicBezTo>
                <a:cubicBezTo>
                  <a:pt x="7569796" y="10390"/>
                  <a:pt x="7895472" y="71473"/>
                  <a:pt x="8229600" y="0"/>
                </a:cubicBezTo>
                <a:cubicBezTo>
                  <a:pt x="8230227" y="7450"/>
                  <a:pt x="8228885" y="11999"/>
                  <a:pt x="8229600" y="18288"/>
                </a:cubicBezTo>
                <a:cubicBezTo>
                  <a:pt x="8094333" y="-5252"/>
                  <a:pt x="7850928" y="37448"/>
                  <a:pt x="7626096" y="18288"/>
                </a:cubicBezTo>
                <a:cubicBezTo>
                  <a:pt x="7448378" y="-569"/>
                  <a:pt x="7315174" y="-1844"/>
                  <a:pt x="7022592" y="18288"/>
                </a:cubicBezTo>
                <a:cubicBezTo>
                  <a:pt x="6686163" y="50499"/>
                  <a:pt x="6352629" y="23510"/>
                  <a:pt x="6172200" y="18288"/>
                </a:cubicBezTo>
                <a:cubicBezTo>
                  <a:pt x="6015590" y="42345"/>
                  <a:pt x="5770309" y="21278"/>
                  <a:pt x="5650992" y="18288"/>
                </a:cubicBezTo>
                <a:cubicBezTo>
                  <a:pt x="5483975" y="12092"/>
                  <a:pt x="5165324" y="68948"/>
                  <a:pt x="4882896" y="18288"/>
                </a:cubicBezTo>
                <a:cubicBezTo>
                  <a:pt x="4568934" y="7053"/>
                  <a:pt x="4556334" y="27676"/>
                  <a:pt x="4443984" y="18288"/>
                </a:cubicBezTo>
                <a:cubicBezTo>
                  <a:pt x="4320775" y="10576"/>
                  <a:pt x="4034988" y="-3490"/>
                  <a:pt x="3758184" y="18288"/>
                </a:cubicBezTo>
                <a:cubicBezTo>
                  <a:pt x="3445155" y="-998"/>
                  <a:pt x="3367892" y="13824"/>
                  <a:pt x="3236976" y="18288"/>
                </a:cubicBezTo>
                <a:cubicBezTo>
                  <a:pt x="3093796" y="26408"/>
                  <a:pt x="2635824" y="24132"/>
                  <a:pt x="2386584" y="18288"/>
                </a:cubicBezTo>
                <a:cubicBezTo>
                  <a:pt x="2139815" y="-3297"/>
                  <a:pt x="2105958" y="25945"/>
                  <a:pt x="1947672" y="18288"/>
                </a:cubicBezTo>
                <a:cubicBezTo>
                  <a:pt x="1801011" y="-19911"/>
                  <a:pt x="1533636" y="14646"/>
                  <a:pt x="1261872" y="18288"/>
                </a:cubicBezTo>
                <a:cubicBezTo>
                  <a:pt x="989528" y="32227"/>
                  <a:pt x="1025848" y="14685"/>
                  <a:pt x="822960" y="18288"/>
                </a:cubicBezTo>
                <a:cubicBezTo>
                  <a:pt x="653456" y="20956"/>
                  <a:pt x="304027" y="8001"/>
                  <a:pt x="0" y="18288"/>
                </a:cubicBezTo>
                <a:cubicBezTo>
                  <a:pt x="-27" y="11611"/>
                  <a:pt x="-1713" y="5475"/>
                  <a:pt x="0" y="0"/>
                </a:cubicBezTo>
                <a:close/>
              </a:path>
              <a:path w="8229600" h="18288" fill="none" stroke="0" extrusionOk="0">
                <a:moveTo>
                  <a:pt x="0" y="0"/>
                </a:moveTo>
                <a:cubicBezTo>
                  <a:pt x="205130" y="6064"/>
                  <a:pt x="324007" y="6684"/>
                  <a:pt x="521208" y="0"/>
                </a:cubicBezTo>
                <a:cubicBezTo>
                  <a:pt x="695888" y="-14632"/>
                  <a:pt x="1101879" y="6017"/>
                  <a:pt x="1371600" y="0"/>
                </a:cubicBezTo>
                <a:cubicBezTo>
                  <a:pt x="1622968" y="4691"/>
                  <a:pt x="1936552" y="-7433"/>
                  <a:pt x="2221992" y="0"/>
                </a:cubicBezTo>
                <a:cubicBezTo>
                  <a:pt x="2498663" y="51226"/>
                  <a:pt x="2885875" y="-8757"/>
                  <a:pt x="3072384" y="0"/>
                </a:cubicBezTo>
                <a:cubicBezTo>
                  <a:pt x="3288944" y="24235"/>
                  <a:pt x="3331110" y="5443"/>
                  <a:pt x="3511296" y="0"/>
                </a:cubicBezTo>
                <a:cubicBezTo>
                  <a:pt x="3687973" y="-19690"/>
                  <a:pt x="3901025" y="-20092"/>
                  <a:pt x="4114800" y="0"/>
                </a:cubicBezTo>
                <a:cubicBezTo>
                  <a:pt x="4336102" y="32988"/>
                  <a:pt x="4416982" y="-5831"/>
                  <a:pt x="4553712" y="0"/>
                </a:cubicBezTo>
                <a:cubicBezTo>
                  <a:pt x="4674310" y="-5056"/>
                  <a:pt x="5080160" y="-12181"/>
                  <a:pt x="5239512" y="0"/>
                </a:cubicBezTo>
                <a:cubicBezTo>
                  <a:pt x="5419031" y="-38513"/>
                  <a:pt x="5691629" y="2226"/>
                  <a:pt x="5843016" y="0"/>
                </a:cubicBezTo>
                <a:cubicBezTo>
                  <a:pt x="5978317" y="-40553"/>
                  <a:pt x="6314754" y="9782"/>
                  <a:pt x="6611112" y="0"/>
                </a:cubicBezTo>
                <a:cubicBezTo>
                  <a:pt x="6973004" y="-17646"/>
                  <a:pt x="7175490" y="18489"/>
                  <a:pt x="7461504" y="0"/>
                </a:cubicBezTo>
                <a:cubicBezTo>
                  <a:pt x="7746737" y="-34159"/>
                  <a:pt x="7962178" y="39853"/>
                  <a:pt x="8229600" y="0"/>
                </a:cubicBezTo>
                <a:cubicBezTo>
                  <a:pt x="8228796" y="5852"/>
                  <a:pt x="8229698" y="10429"/>
                  <a:pt x="8229600" y="18288"/>
                </a:cubicBezTo>
                <a:cubicBezTo>
                  <a:pt x="7944174" y="-29104"/>
                  <a:pt x="7795646" y="-34405"/>
                  <a:pt x="7461504" y="18288"/>
                </a:cubicBezTo>
                <a:cubicBezTo>
                  <a:pt x="7129776" y="51087"/>
                  <a:pt x="7082769" y="31446"/>
                  <a:pt x="6940296" y="18288"/>
                </a:cubicBezTo>
                <a:cubicBezTo>
                  <a:pt x="6799665" y="-15875"/>
                  <a:pt x="6652769" y="31783"/>
                  <a:pt x="6419088" y="18288"/>
                </a:cubicBezTo>
                <a:cubicBezTo>
                  <a:pt x="6143970" y="52275"/>
                  <a:pt x="5863165" y="-16531"/>
                  <a:pt x="5650992" y="18288"/>
                </a:cubicBezTo>
                <a:cubicBezTo>
                  <a:pt x="5419172" y="40606"/>
                  <a:pt x="5309448" y="-405"/>
                  <a:pt x="5129784" y="18288"/>
                </a:cubicBezTo>
                <a:cubicBezTo>
                  <a:pt x="4947928" y="26023"/>
                  <a:pt x="4795021" y="5860"/>
                  <a:pt x="4690872" y="18288"/>
                </a:cubicBezTo>
                <a:cubicBezTo>
                  <a:pt x="4564358" y="-9579"/>
                  <a:pt x="4295485" y="-25280"/>
                  <a:pt x="4087368" y="18288"/>
                </a:cubicBezTo>
                <a:cubicBezTo>
                  <a:pt x="3871704" y="40406"/>
                  <a:pt x="3732927" y="-10898"/>
                  <a:pt x="3401568" y="18288"/>
                </a:cubicBezTo>
                <a:cubicBezTo>
                  <a:pt x="3075889" y="19660"/>
                  <a:pt x="3025898" y="44400"/>
                  <a:pt x="2798064" y="18288"/>
                </a:cubicBezTo>
                <a:cubicBezTo>
                  <a:pt x="2581856" y="-20869"/>
                  <a:pt x="2428311" y="-4900"/>
                  <a:pt x="2276856" y="18288"/>
                </a:cubicBezTo>
                <a:cubicBezTo>
                  <a:pt x="2098246" y="53283"/>
                  <a:pt x="1737531" y="55959"/>
                  <a:pt x="1426464" y="18288"/>
                </a:cubicBezTo>
                <a:cubicBezTo>
                  <a:pt x="1104708" y="26489"/>
                  <a:pt x="1006595" y="15928"/>
                  <a:pt x="740664" y="18288"/>
                </a:cubicBezTo>
                <a:cubicBezTo>
                  <a:pt x="480378" y="33084"/>
                  <a:pt x="202592" y="-12357"/>
                  <a:pt x="0" y="18288"/>
                </a:cubicBezTo>
                <a:cubicBezTo>
                  <a:pt x="888" y="9601"/>
                  <a:pt x="860" y="4150"/>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custGeom>
                    <a:avLst/>
                    <a:gdLst>
                      <a:gd name="connsiteX0" fmla="*/ 0 w 8229600"/>
                      <a:gd name="connsiteY0" fmla="*/ 0 h 18288"/>
                      <a:gd name="connsiteX1" fmla="*/ 521208 w 8229600"/>
                      <a:gd name="connsiteY1" fmla="*/ 0 h 18288"/>
                      <a:gd name="connsiteX2" fmla="*/ 1371600 w 8229600"/>
                      <a:gd name="connsiteY2" fmla="*/ 0 h 18288"/>
                      <a:gd name="connsiteX3" fmla="*/ 2221992 w 8229600"/>
                      <a:gd name="connsiteY3" fmla="*/ 0 h 18288"/>
                      <a:gd name="connsiteX4" fmla="*/ 3072384 w 8229600"/>
                      <a:gd name="connsiteY4" fmla="*/ 0 h 18288"/>
                      <a:gd name="connsiteX5" fmla="*/ 3511296 w 8229600"/>
                      <a:gd name="connsiteY5" fmla="*/ 0 h 18288"/>
                      <a:gd name="connsiteX6" fmla="*/ 4114800 w 8229600"/>
                      <a:gd name="connsiteY6" fmla="*/ 0 h 18288"/>
                      <a:gd name="connsiteX7" fmla="*/ 4553712 w 8229600"/>
                      <a:gd name="connsiteY7" fmla="*/ 0 h 18288"/>
                      <a:gd name="connsiteX8" fmla="*/ 5239512 w 8229600"/>
                      <a:gd name="connsiteY8" fmla="*/ 0 h 18288"/>
                      <a:gd name="connsiteX9" fmla="*/ 5843016 w 8229600"/>
                      <a:gd name="connsiteY9" fmla="*/ 0 h 18288"/>
                      <a:gd name="connsiteX10" fmla="*/ 6611112 w 8229600"/>
                      <a:gd name="connsiteY10" fmla="*/ 0 h 18288"/>
                      <a:gd name="connsiteX11" fmla="*/ 7461504 w 8229600"/>
                      <a:gd name="connsiteY11" fmla="*/ 0 h 18288"/>
                      <a:gd name="connsiteX12" fmla="*/ 8229600 w 8229600"/>
                      <a:gd name="connsiteY12" fmla="*/ 0 h 18288"/>
                      <a:gd name="connsiteX13" fmla="*/ 8229600 w 8229600"/>
                      <a:gd name="connsiteY13" fmla="*/ 18288 h 18288"/>
                      <a:gd name="connsiteX14" fmla="*/ 7461504 w 8229600"/>
                      <a:gd name="connsiteY14" fmla="*/ 18288 h 18288"/>
                      <a:gd name="connsiteX15" fmla="*/ 6940296 w 8229600"/>
                      <a:gd name="connsiteY15" fmla="*/ 18288 h 18288"/>
                      <a:gd name="connsiteX16" fmla="*/ 6419088 w 8229600"/>
                      <a:gd name="connsiteY16" fmla="*/ 18288 h 18288"/>
                      <a:gd name="connsiteX17" fmla="*/ 5650992 w 8229600"/>
                      <a:gd name="connsiteY17" fmla="*/ 18288 h 18288"/>
                      <a:gd name="connsiteX18" fmla="*/ 5129784 w 8229600"/>
                      <a:gd name="connsiteY18" fmla="*/ 18288 h 18288"/>
                      <a:gd name="connsiteX19" fmla="*/ 4690872 w 8229600"/>
                      <a:gd name="connsiteY19" fmla="*/ 18288 h 18288"/>
                      <a:gd name="connsiteX20" fmla="*/ 4087368 w 8229600"/>
                      <a:gd name="connsiteY20" fmla="*/ 18288 h 18288"/>
                      <a:gd name="connsiteX21" fmla="*/ 3401568 w 8229600"/>
                      <a:gd name="connsiteY21" fmla="*/ 18288 h 18288"/>
                      <a:gd name="connsiteX22" fmla="*/ 2798064 w 8229600"/>
                      <a:gd name="connsiteY22" fmla="*/ 18288 h 18288"/>
                      <a:gd name="connsiteX23" fmla="*/ 2276856 w 8229600"/>
                      <a:gd name="connsiteY23" fmla="*/ 18288 h 18288"/>
                      <a:gd name="connsiteX24" fmla="*/ 1426464 w 8229600"/>
                      <a:gd name="connsiteY24" fmla="*/ 18288 h 18288"/>
                      <a:gd name="connsiteX25" fmla="*/ 740664 w 8229600"/>
                      <a:gd name="connsiteY25" fmla="*/ 18288 h 18288"/>
                      <a:gd name="connsiteX26" fmla="*/ 0 w 8229600"/>
                      <a:gd name="connsiteY26" fmla="*/ 18288 h 18288"/>
                      <a:gd name="connsiteX27" fmla="*/ 0 w 8229600"/>
                      <a:gd name="connsiteY2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229600" h="18288" fill="none" extrusionOk="0">
                        <a:moveTo>
                          <a:pt x="0" y="0"/>
                        </a:moveTo>
                        <a:cubicBezTo>
                          <a:pt x="227594" y="-4267"/>
                          <a:pt x="329693" y="13251"/>
                          <a:pt x="521208" y="0"/>
                        </a:cubicBezTo>
                        <a:cubicBezTo>
                          <a:pt x="712723" y="-13251"/>
                          <a:pt x="1137373" y="-13618"/>
                          <a:pt x="1371600" y="0"/>
                        </a:cubicBezTo>
                        <a:cubicBezTo>
                          <a:pt x="1605827" y="13618"/>
                          <a:pt x="1975382" y="-27374"/>
                          <a:pt x="2221992" y="0"/>
                        </a:cubicBezTo>
                        <a:cubicBezTo>
                          <a:pt x="2468602" y="27374"/>
                          <a:pt x="2863316" y="-20517"/>
                          <a:pt x="3072384" y="0"/>
                        </a:cubicBezTo>
                        <a:cubicBezTo>
                          <a:pt x="3281452" y="20517"/>
                          <a:pt x="3331438" y="10793"/>
                          <a:pt x="3511296" y="0"/>
                        </a:cubicBezTo>
                        <a:cubicBezTo>
                          <a:pt x="3691154" y="-10793"/>
                          <a:pt x="3906405" y="-29737"/>
                          <a:pt x="4114800" y="0"/>
                        </a:cubicBezTo>
                        <a:cubicBezTo>
                          <a:pt x="4323195" y="29737"/>
                          <a:pt x="4428852" y="-2234"/>
                          <a:pt x="4553712" y="0"/>
                        </a:cubicBezTo>
                        <a:cubicBezTo>
                          <a:pt x="4678572" y="2234"/>
                          <a:pt x="5065629" y="29368"/>
                          <a:pt x="5239512" y="0"/>
                        </a:cubicBezTo>
                        <a:cubicBezTo>
                          <a:pt x="5413395" y="-29368"/>
                          <a:pt x="5703888" y="11839"/>
                          <a:pt x="5843016" y="0"/>
                        </a:cubicBezTo>
                        <a:cubicBezTo>
                          <a:pt x="5982144" y="-11839"/>
                          <a:pt x="6260765" y="24719"/>
                          <a:pt x="6611112" y="0"/>
                        </a:cubicBezTo>
                        <a:cubicBezTo>
                          <a:pt x="6961459" y="-24719"/>
                          <a:pt x="7228293" y="32959"/>
                          <a:pt x="7461504" y="0"/>
                        </a:cubicBezTo>
                        <a:cubicBezTo>
                          <a:pt x="7694715" y="-32959"/>
                          <a:pt x="7990029" y="-3422"/>
                          <a:pt x="8229600" y="0"/>
                        </a:cubicBezTo>
                        <a:cubicBezTo>
                          <a:pt x="8228940" y="5812"/>
                          <a:pt x="8229447" y="9773"/>
                          <a:pt x="8229600" y="18288"/>
                        </a:cubicBezTo>
                        <a:cubicBezTo>
                          <a:pt x="7940706" y="-9293"/>
                          <a:pt x="7792584" y="-16009"/>
                          <a:pt x="7461504" y="18288"/>
                        </a:cubicBezTo>
                        <a:cubicBezTo>
                          <a:pt x="7130424" y="52585"/>
                          <a:pt x="7080072" y="43845"/>
                          <a:pt x="6940296" y="18288"/>
                        </a:cubicBezTo>
                        <a:cubicBezTo>
                          <a:pt x="6800520" y="-7269"/>
                          <a:pt x="6672872" y="26671"/>
                          <a:pt x="6419088" y="18288"/>
                        </a:cubicBezTo>
                        <a:cubicBezTo>
                          <a:pt x="6165304" y="9905"/>
                          <a:pt x="5869721" y="4987"/>
                          <a:pt x="5650992" y="18288"/>
                        </a:cubicBezTo>
                        <a:cubicBezTo>
                          <a:pt x="5432263" y="31589"/>
                          <a:pt x="5308310" y="3023"/>
                          <a:pt x="5129784" y="18288"/>
                        </a:cubicBezTo>
                        <a:cubicBezTo>
                          <a:pt x="4951258" y="33553"/>
                          <a:pt x="4799696" y="15357"/>
                          <a:pt x="4690872" y="18288"/>
                        </a:cubicBezTo>
                        <a:cubicBezTo>
                          <a:pt x="4582048" y="21219"/>
                          <a:pt x="4311124" y="-7836"/>
                          <a:pt x="4087368" y="18288"/>
                        </a:cubicBezTo>
                        <a:cubicBezTo>
                          <a:pt x="3863612" y="44412"/>
                          <a:pt x="3730288" y="13374"/>
                          <a:pt x="3401568" y="18288"/>
                        </a:cubicBezTo>
                        <a:cubicBezTo>
                          <a:pt x="3072848" y="23202"/>
                          <a:pt x="3020684" y="32425"/>
                          <a:pt x="2798064" y="18288"/>
                        </a:cubicBezTo>
                        <a:cubicBezTo>
                          <a:pt x="2575444" y="4151"/>
                          <a:pt x="2440915" y="-7352"/>
                          <a:pt x="2276856" y="18288"/>
                        </a:cubicBezTo>
                        <a:cubicBezTo>
                          <a:pt x="2112797" y="43928"/>
                          <a:pt x="1726502" y="-9560"/>
                          <a:pt x="1426464" y="18288"/>
                        </a:cubicBezTo>
                        <a:cubicBezTo>
                          <a:pt x="1126426" y="46136"/>
                          <a:pt x="992925" y="21016"/>
                          <a:pt x="740664" y="18288"/>
                        </a:cubicBezTo>
                        <a:cubicBezTo>
                          <a:pt x="488403" y="15560"/>
                          <a:pt x="195650" y="-16061"/>
                          <a:pt x="0" y="18288"/>
                        </a:cubicBezTo>
                        <a:cubicBezTo>
                          <a:pt x="348" y="9455"/>
                          <a:pt x="654" y="3983"/>
                          <a:pt x="0" y="0"/>
                        </a:cubicBezTo>
                        <a:close/>
                      </a:path>
                      <a:path w="8229600" h="18288" stroke="0" extrusionOk="0">
                        <a:moveTo>
                          <a:pt x="0" y="0"/>
                        </a:moveTo>
                        <a:cubicBezTo>
                          <a:pt x="259263" y="-9445"/>
                          <a:pt x="404731" y="4427"/>
                          <a:pt x="521208" y="0"/>
                        </a:cubicBezTo>
                        <a:cubicBezTo>
                          <a:pt x="637685" y="-4427"/>
                          <a:pt x="839187" y="564"/>
                          <a:pt x="960120" y="0"/>
                        </a:cubicBezTo>
                        <a:cubicBezTo>
                          <a:pt x="1081053" y="-564"/>
                          <a:pt x="1313469" y="-16481"/>
                          <a:pt x="1481328" y="0"/>
                        </a:cubicBezTo>
                        <a:cubicBezTo>
                          <a:pt x="1649187" y="16481"/>
                          <a:pt x="1885247" y="26161"/>
                          <a:pt x="2167128" y="0"/>
                        </a:cubicBezTo>
                        <a:cubicBezTo>
                          <a:pt x="2449009" y="-26161"/>
                          <a:pt x="2761875" y="-22202"/>
                          <a:pt x="2935224" y="0"/>
                        </a:cubicBezTo>
                        <a:cubicBezTo>
                          <a:pt x="3108573" y="22202"/>
                          <a:pt x="3540687" y="-2863"/>
                          <a:pt x="3785616" y="0"/>
                        </a:cubicBezTo>
                        <a:cubicBezTo>
                          <a:pt x="4030545" y="2863"/>
                          <a:pt x="4280774" y="-12442"/>
                          <a:pt x="4636008" y="0"/>
                        </a:cubicBezTo>
                        <a:cubicBezTo>
                          <a:pt x="4991242" y="12442"/>
                          <a:pt x="5025483" y="16914"/>
                          <a:pt x="5239512" y="0"/>
                        </a:cubicBezTo>
                        <a:cubicBezTo>
                          <a:pt x="5453541" y="-16914"/>
                          <a:pt x="5754008" y="16592"/>
                          <a:pt x="6007608" y="0"/>
                        </a:cubicBezTo>
                        <a:cubicBezTo>
                          <a:pt x="6261208" y="-16592"/>
                          <a:pt x="6407957" y="-11909"/>
                          <a:pt x="6693408" y="0"/>
                        </a:cubicBezTo>
                        <a:cubicBezTo>
                          <a:pt x="6978859" y="11909"/>
                          <a:pt x="7015437" y="-20890"/>
                          <a:pt x="7296912" y="0"/>
                        </a:cubicBezTo>
                        <a:cubicBezTo>
                          <a:pt x="7578387" y="20890"/>
                          <a:pt x="7859622" y="46406"/>
                          <a:pt x="8229600" y="0"/>
                        </a:cubicBezTo>
                        <a:cubicBezTo>
                          <a:pt x="8230508" y="6337"/>
                          <a:pt x="8228722" y="11778"/>
                          <a:pt x="8229600" y="18288"/>
                        </a:cubicBezTo>
                        <a:cubicBezTo>
                          <a:pt x="8075287" y="35054"/>
                          <a:pt x="7821366" y="21850"/>
                          <a:pt x="7626096" y="18288"/>
                        </a:cubicBezTo>
                        <a:cubicBezTo>
                          <a:pt x="7430826" y="14726"/>
                          <a:pt x="7320004" y="-9669"/>
                          <a:pt x="7022592" y="18288"/>
                        </a:cubicBezTo>
                        <a:cubicBezTo>
                          <a:pt x="6725180" y="46245"/>
                          <a:pt x="6348804" y="-14025"/>
                          <a:pt x="6172200" y="18288"/>
                        </a:cubicBezTo>
                        <a:cubicBezTo>
                          <a:pt x="5995596" y="50601"/>
                          <a:pt x="5788102" y="22890"/>
                          <a:pt x="5650992" y="18288"/>
                        </a:cubicBezTo>
                        <a:cubicBezTo>
                          <a:pt x="5513882" y="13686"/>
                          <a:pt x="5198399" y="29121"/>
                          <a:pt x="4882896" y="18288"/>
                        </a:cubicBezTo>
                        <a:cubicBezTo>
                          <a:pt x="4567393" y="7455"/>
                          <a:pt x="4557008" y="26965"/>
                          <a:pt x="4443984" y="18288"/>
                        </a:cubicBezTo>
                        <a:cubicBezTo>
                          <a:pt x="4330960" y="9611"/>
                          <a:pt x="4061674" y="28891"/>
                          <a:pt x="3758184" y="18288"/>
                        </a:cubicBezTo>
                        <a:cubicBezTo>
                          <a:pt x="3454694" y="7685"/>
                          <a:pt x="3380392" y="19119"/>
                          <a:pt x="3236976" y="18288"/>
                        </a:cubicBezTo>
                        <a:cubicBezTo>
                          <a:pt x="3093560" y="17457"/>
                          <a:pt x="2632116" y="37607"/>
                          <a:pt x="2386584" y="18288"/>
                        </a:cubicBezTo>
                        <a:cubicBezTo>
                          <a:pt x="2141052" y="-1031"/>
                          <a:pt x="2110884" y="28777"/>
                          <a:pt x="1947672" y="18288"/>
                        </a:cubicBezTo>
                        <a:cubicBezTo>
                          <a:pt x="1784460" y="7799"/>
                          <a:pt x="1535467" y="461"/>
                          <a:pt x="1261872" y="18288"/>
                        </a:cubicBezTo>
                        <a:cubicBezTo>
                          <a:pt x="988277" y="36115"/>
                          <a:pt x="1021096" y="10375"/>
                          <a:pt x="822960" y="18288"/>
                        </a:cubicBezTo>
                        <a:cubicBezTo>
                          <a:pt x="624824" y="26201"/>
                          <a:pt x="298309" y="1283"/>
                          <a:pt x="0" y="18288"/>
                        </a:cubicBezTo>
                        <a:cubicBezTo>
                          <a:pt x="-633" y="12278"/>
                          <a:pt x="-757" y="5867"/>
                          <a:pt x="0" y="0"/>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86" name="Rectangle 3"/>
          <p:cNvSpPr>
            <a:spLocks noGrp="1" noChangeArrowheads="1"/>
          </p:cNvSpPr>
          <p:nvPr>
            <p:ph type="body" idx="1"/>
          </p:nvPr>
        </p:nvSpPr>
        <p:spPr>
          <a:xfrm>
            <a:off x="429368" y="2071315"/>
            <a:ext cx="6123831" cy="4434377"/>
          </a:xfrm>
        </p:spPr>
        <p:txBody>
          <a:bodyPr anchor="t">
            <a:normAutofit/>
          </a:bodyPr>
          <a:lstStyle/>
          <a:p>
            <a:pPr>
              <a:lnSpc>
                <a:spcPct val="90000"/>
              </a:lnSpc>
            </a:pPr>
            <a:r>
              <a:rPr lang="en-US" sz="1500" dirty="0">
                <a:latin typeface="Arial" charset="0"/>
                <a:ea typeface="ＭＳ Ｐゴシック" charset="0"/>
                <a:cs typeface="ＭＳ Ｐゴシック" charset="0"/>
              </a:rPr>
              <a:t>Objective: Design and build a nightlight from a recycled AC or DC adapter (wall wart) and an LED</a:t>
            </a:r>
          </a:p>
          <a:p>
            <a:pPr>
              <a:lnSpc>
                <a:spcPct val="90000"/>
              </a:lnSpc>
            </a:pPr>
            <a:r>
              <a:rPr lang="en-US" sz="1500" dirty="0">
                <a:latin typeface="Arial" charset="0"/>
                <a:ea typeface="ＭＳ Ｐゴシック" charset="0"/>
                <a:cs typeface="ＭＳ Ｐゴシック" charset="0"/>
              </a:rPr>
              <a:t>Methods:</a:t>
            </a:r>
          </a:p>
          <a:p>
            <a:pPr lvl="1">
              <a:lnSpc>
                <a:spcPct val="90000"/>
              </a:lnSpc>
            </a:pPr>
            <a:r>
              <a:rPr lang="en-US" sz="1500" dirty="0">
                <a:latin typeface="Arial" charset="0"/>
                <a:ea typeface="ＭＳ Ｐゴシック" charset="0"/>
                <a:cs typeface="ＭＳ Ｐゴシック" charset="0"/>
              </a:rPr>
              <a:t>Reductionism: </a:t>
            </a:r>
            <a:r>
              <a:rPr lang="en-US" sz="1500" i="1" u="sng" dirty="0">
                <a:latin typeface="Arial" charset="0"/>
                <a:ea typeface="ＭＳ Ｐゴシック" charset="0"/>
                <a:cs typeface="ＭＳ Ｐゴシック" charset="0"/>
              </a:rPr>
              <a:t>Characterize</a:t>
            </a:r>
            <a:r>
              <a:rPr lang="en-US" sz="1500" u="sng" dirty="0">
                <a:latin typeface="Arial" charset="0"/>
                <a:ea typeface="ＭＳ Ｐゴシック" charset="0"/>
                <a:cs typeface="ＭＳ Ｐゴシック" charset="0"/>
              </a:rPr>
              <a:t> the wall wart and the LED</a:t>
            </a:r>
          </a:p>
          <a:p>
            <a:pPr lvl="2">
              <a:lnSpc>
                <a:spcPct val="90000"/>
              </a:lnSpc>
            </a:pPr>
            <a:r>
              <a:rPr lang="en-US" sz="1500" dirty="0">
                <a:latin typeface="Arial" charset="0"/>
                <a:ea typeface="ＭＳ Ｐゴシック" charset="0"/>
                <a:cs typeface="ＭＳ Ｐゴシック" charset="0"/>
              </a:rPr>
              <a:t>What’s </a:t>
            </a:r>
            <a:r>
              <a:rPr lang="en-US" sz="1500" i="1" dirty="0">
                <a:latin typeface="Arial" charset="0"/>
                <a:ea typeface="ＭＳ Ｐゴシック" charset="0"/>
                <a:cs typeface="ＭＳ Ｐゴシック" charset="0"/>
              </a:rPr>
              <a:t>relevant </a:t>
            </a:r>
            <a:r>
              <a:rPr lang="en-US" sz="1500" dirty="0">
                <a:latin typeface="Arial" charset="0"/>
                <a:ea typeface="ＭＳ Ｐゴシック" charset="0"/>
                <a:cs typeface="ＭＳ Ｐゴシック" charset="0"/>
              </a:rPr>
              <a:t>regarding design? (I.e., the equivalent of “m” in the </a:t>
            </a:r>
            <a:r>
              <a:rPr lang="en-US" sz="1500" i="1" dirty="0">
                <a:latin typeface="Arial" charset="0"/>
                <a:ea typeface="ＭＳ Ｐゴシック" charset="0"/>
                <a:cs typeface="ＭＳ Ｐゴシック" charset="0"/>
              </a:rPr>
              <a:t>a = F/m </a:t>
            </a:r>
            <a:r>
              <a:rPr lang="en-US" sz="1500" dirty="0">
                <a:latin typeface="Arial" charset="0"/>
                <a:ea typeface="ＭＳ Ｐゴシック" charset="0"/>
                <a:cs typeface="ＭＳ Ｐゴシック" charset="0"/>
              </a:rPr>
              <a:t>problem, or R in the lightbulb and battery problem? </a:t>
            </a:r>
          </a:p>
          <a:p>
            <a:pPr lvl="3">
              <a:lnSpc>
                <a:spcPct val="90000"/>
              </a:lnSpc>
            </a:pPr>
            <a:r>
              <a:rPr lang="en-US" sz="1500" dirty="0">
                <a:latin typeface="Arial" charset="0"/>
                <a:ea typeface="ＭＳ Ｐゴシック" charset="0"/>
                <a:cs typeface="ＭＳ Ｐゴシック" charset="0"/>
              </a:rPr>
              <a:t>A wall wart is to first order a voltage source with voltage V. </a:t>
            </a:r>
          </a:p>
          <a:p>
            <a:pPr lvl="4">
              <a:lnSpc>
                <a:spcPct val="90000"/>
              </a:lnSpc>
            </a:pPr>
            <a:r>
              <a:rPr lang="en-US" sz="1700" dirty="0">
                <a:latin typeface="Arial" charset="0"/>
                <a:ea typeface="ＭＳ Ｐゴシック" charset="0"/>
                <a:cs typeface="ＭＳ Ｐゴシック" charset="0"/>
              </a:rPr>
              <a:t>A more accurate model uses 2 parameters*, </a:t>
            </a:r>
            <a:r>
              <a:rPr lang="en-US" sz="1700" dirty="0" err="1">
                <a:latin typeface="Arial" charset="0"/>
                <a:ea typeface="ＭＳ Ｐゴシック" charset="0"/>
                <a:cs typeface="ＭＳ Ｐゴシック" charset="0"/>
              </a:rPr>
              <a:t>V</a:t>
            </a:r>
            <a:r>
              <a:rPr lang="en-US" sz="1700" baseline="-25000" dirty="0" err="1">
                <a:latin typeface="Arial" charset="0"/>
                <a:ea typeface="ＭＳ Ｐゴシック" charset="0"/>
                <a:cs typeface="ＭＳ Ｐゴシック" charset="0"/>
              </a:rPr>
              <a:t>Thevenin</a:t>
            </a:r>
            <a:r>
              <a:rPr lang="en-US" sz="1700" dirty="0">
                <a:latin typeface="Arial" charset="0"/>
                <a:ea typeface="ＭＳ Ｐゴシック" charset="0"/>
                <a:cs typeface="ＭＳ Ｐゴシック" charset="0"/>
              </a:rPr>
              <a:t> = </a:t>
            </a:r>
            <a:r>
              <a:rPr lang="en-US" sz="1700" dirty="0" err="1">
                <a:latin typeface="Arial" charset="0"/>
                <a:ea typeface="ＭＳ Ｐゴシック" charset="0"/>
                <a:cs typeface="ＭＳ Ｐゴシック" charset="0"/>
              </a:rPr>
              <a:t>V</a:t>
            </a:r>
            <a:r>
              <a:rPr lang="en-US" sz="1700" baseline="-25000" dirty="0" err="1">
                <a:latin typeface="Arial" charset="0"/>
                <a:ea typeface="ＭＳ Ｐゴシック" charset="0"/>
                <a:cs typeface="ＭＳ Ｐゴシック" charset="0"/>
              </a:rPr>
              <a:t>Th</a:t>
            </a:r>
            <a:r>
              <a:rPr lang="en-US" sz="1700" dirty="0">
                <a:latin typeface="Arial" charset="0"/>
                <a:ea typeface="ＭＳ Ｐゴシック" charset="0"/>
                <a:cs typeface="ＭＳ Ｐゴシック" charset="0"/>
              </a:rPr>
              <a:t> in series with </a:t>
            </a:r>
            <a:r>
              <a:rPr lang="en-US" sz="1700" dirty="0" err="1">
                <a:latin typeface="Arial" charset="0"/>
                <a:ea typeface="ＭＳ Ｐゴシック" charset="0"/>
                <a:cs typeface="ＭＳ Ｐゴシック" charset="0"/>
              </a:rPr>
              <a:t>R</a:t>
            </a:r>
            <a:r>
              <a:rPr lang="en-US" sz="1700" baseline="-25000" dirty="0" err="1">
                <a:latin typeface="Arial" charset="0"/>
                <a:ea typeface="ＭＳ Ｐゴシック" charset="0"/>
                <a:cs typeface="ＭＳ Ｐゴシック" charset="0"/>
              </a:rPr>
              <a:t>Thevenin</a:t>
            </a:r>
            <a:r>
              <a:rPr lang="en-US" sz="1700" dirty="0">
                <a:latin typeface="Arial" charset="0"/>
                <a:ea typeface="ＭＳ Ｐゴシック" charset="0"/>
                <a:cs typeface="ＭＳ Ｐゴシック" charset="0"/>
              </a:rPr>
              <a:t> = </a:t>
            </a:r>
            <a:r>
              <a:rPr lang="en-US" sz="1700" dirty="0" err="1">
                <a:latin typeface="Arial" charset="0"/>
                <a:ea typeface="ＭＳ Ｐゴシック" charset="0"/>
                <a:cs typeface="ＭＳ Ｐゴシック" charset="0"/>
              </a:rPr>
              <a:t>R</a:t>
            </a:r>
            <a:r>
              <a:rPr lang="en-US" sz="1700" baseline="-25000" dirty="0" err="1">
                <a:latin typeface="Arial" charset="0"/>
                <a:ea typeface="ＭＳ Ｐゴシック" charset="0"/>
                <a:cs typeface="ＭＳ Ｐゴシック" charset="0"/>
              </a:rPr>
              <a:t>Th</a:t>
            </a:r>
            <a:endParaRPr lang="en-US" sz="1700" dirty="0">
              <a:latin typeface="Arial" charset="0"/>
              <a:ea typeface="ＭＳ Ｐゴシック" charset="0"/>
              <a:cs typeface="ＭＳ Ｐゴシック" charset="0"/>
            </a:endParaRPr>
          </a:p>
          <a:p>
            <a:pPr lvl="5">
              <a:lnSpc>
                <a:spcPct val="90000"/>
              </a:lnSpc>
            </a:pPr>
            <a:r>
              <a:rPr lang="en-US" sz="1500" dirty="0">
                <a:latin typeface="Arial" charset="0"/>
                <a:ea typeface="ＭＳ Ｐゴシック" charset="0"/>
                <a:cs typeface="ＭＳ Ｐゴシック" charset="0"/>
              </a:rPr>
              <a:t>Thevenin’s theorem is very powerful and useful in modern electronics, in spite of its age (1882)</a:t>
            </a:r>
          </a:p>
          <a:p>
            <a:pPr lvl="5">
              <a:lnSpc>
                <a:spcPct val="90000"/>
              </a:lnSpc>
            </a:pPr>
            <a:r>
              <a:rPr lang="en-US" sz="1500" dirty="0">
                <a:latin typeface="Arial" charset="0"/>
                <a:ea typeface="ＭＳ Ｐゴシック" charset="0"/>
                <a:cs typeface="ＭＳ Ｐゴシック" charset="0"/>
              </a:rPr>
              <a:t>V</a:t>
            </a:r>
            <a:r>
              <a:rPr lang="en-US" sz="1500" baseline="-25000" dirty="0">
                <a:latin typeface="Arial" charset="0"/>
                <a:ea typeface="ＭＳ Ｐゴシック" charset="0"/>
                <a:cs typeface="ＭＳ Ｐゴシック" charset="0"/>
              </a:rPr>
              <a:t>th</a:t>
            </a:r>
            <a:r>
              <a:rPr lang="en-US" sz="1500" dirty="0">
                <a:latin typeface="Arial" charset="0"/>
                <a:ea typeface="ＭＳ Ｐゴシック" charset="0"/>
                <a:cs typeface="ＭＳ Ｐゴシック" charset="0"/>
              </a:rPr>
              <a:t> and </a:t>
            </a:r>
            <a:r>
              <a:rPr lang="en-US" sz="1500" dirty="0" err="1">
                <a:latin typeface="Arial" charset="0"/>
                <a:ea typeface="ＭＳ Ｐゴシック" charset="0"/>
                <a:cs typeface="ＭＳ Ｐゴシック" charset="0"/>
              </a:rPr>
              <a:t>R</a:t>
            </a:r>
            <a:r>
              <a:rPr lang="en-US" sz="1500" baseline="-25000" dirty="0" err="1">
                <a:latin typeface="Arial" charset="0"/>
                <a:ea typeface="ＭＳ Ｐゴシック" charset="0"/>
                <a:cs typeface="ＭＳ Ｐゴシック" charset="0"/>
              </a:rPr>
              <a:t>th</a:t>
            </a:r>
            <a:r>
              <a:rPr lang="en-US" sz="1500" dirty="0">
                <a:latin typeface="Arial" charset="0"/>
                <a:ea typeface="ＭＳ Ｐゴシック" charset="0"/>
                <a:cs typeface="ＭＳ Ｐゴシック" charset="0"/>
              </a:rPr>
              <a:t> aren’t physical batteries or resistors, but equivalents – a 2 parameter model of the circuit</a:t>
            </a:r>
            <a:endParaRPr lang="en-US" sz="1300" dirty="0">
              <a:latin typeface="Arial" charset="0"/>
              <a:ea typeface="ＭＳ Ｐゴシック" charset="0"/>
              <a:cs typeface="ＭＳ Ｐゴシック" charset="0"/>
            </a:endParaRPr>
          </a:p>
          <a:p>
            <a:pPr marL="2286000" lvl="5" indent="0">
              <a:lnSpc>
                <a:spcPct val="90000"/>
              </a:lnSpc>
              <a:buNone/>
            </a:pPr>
            <a:endParaRPr lang="en-US" sz="1500" dirty="0">
              <a:latin typeface="Arial" charset="0"/>
              <a:ea typeface="ＭＳ Ｐゴシック" charset="0"/>
              <a:cs typeface="ＭＳ Ｐゴシック" charset="0"/>
            </a:endParaRPr>
          </a:p>
        </p:txBody>
      </p:sp>
      <p:pic>
        <p:nvPicPr>
          <p:cNvPr id="51202" name="Picture 2">
            <a:extLst>
              <a:ext uri="{FF2B5EF4-FFF2-40B4-BE49-F238E27FC236}">
                <a16:creationId xmlns:a16="http://schemas.microsoft.com/office/drawing/2014/main" id="{E4DF6DDC-1B33-C645-BF43-8D0FA8DC1AC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987" r="2" b="2"/>
          <a:stretch/>
        </p:blipFill>
        <p:spPr bwMode="auto">
          <a:xfrm>
            <a:off x="6705599" y="2093976"/>
            <a:ext cx="2006941" cy="278146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457200" y="6505693"/>
            <a:ext cx="5363969" cy="338554"/>
          </a:xfrm>
          <a:prstGeom prst="rect">
            <a:avLst/>
          </a:prstGeom>
          <a:noFill/>
        </p:spPr>
        <p:txBody>
          <a:bodyPr wrap="none" rtlCol="0">
            <a:spAutoFit/>
          </a:bodyPr>
          <a:lstStyle/>
          <a:p>
            <a:pPr marL="285750" indent="-285750">
              <a:spcAft>
                <a:spcPts val="600"/>
              </a:spcAft>
              <a:buFont typeface="Arial" panose="020B0604020202020204" pitchFamily="34" charset="0"/>
              <a:buChar char="•"/>
            </a:pPr>
            <a:r>
              <a:rPr lang="en-US" sz="1600" dirty="0">
                <a:hlinkClick r:id="rId4"/>
              </a:rPr>
              <a:t>https://en.wikipedia.org/wiki/Thévenin%27s_theorem</a:t>
            </a:r>
            <a:r>
              <a:rPr lang="is-IS" sz="1600" dirty="0"/>
              <a:t>  </a:t>
            </a:r>
            <a:endParaRPr lang="en-US" sz="1600" dirty="0"/>
          </a:p>
        </p:txBody>
      </p:sp>
    </p:spTree>
    <p:extLst>
      <p:ext uri="{BB962C8B-B14F-4D97-AF65-F5344CB8AC3E}">
        <p14:creationId xmlns:p14="http://schemas.microsoft.com/office/powerpoint/2010/main" val="679814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38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38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38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38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38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386">
                                            <p:txEl>
                                              <p:pRg st="5" end="5"/>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6" grpId="0" build="p" bldLvl="5"/>
      <p:bldP spid="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B641ED-65D3-ED47-A89F-D9BE9E013641}"/>
              </a:ext>
            </a:extLst>
          </p:cNvPr>
          <p:cNvSpPr>
            <a:spLocks noGrp="1"/>
          </p:cNvSpPr>
          <p:nvPr>
            <p:ph type="title"/>
          </p:nvPr>
        </p:nvSpPr>
        <p:spPr/>
        <p:txBody>
          <a:bodyPr/>
          <a:lstStyle/>
          <a:p>
            <a:r>
              <a:rPr lang="en-US" dirty="0"/>
              <a:t>Polarized Components</a:t>
            </a:r>
          </a:p>
        </p:txBody>
      </p:sp>
      <p:sp>
        <p:nvSpPr>
          <p:cNvPr id="3" name="Content Placeholder 2">
            <a:extLst>
              <a:ext uri="{FF2B5EF4-FFF2-40B4-BE49-F238E27FC236}">
                <a16:creationId xmlns:a16="http://schemas.microsoft.com/office/drawing/2014/main" id="{6BC073F3-B632-0149-A9B3-79804F9C2744}"/>
              </a:ext>
            </a:extLst>
          </p:cNvPr>
          <p:cNvSpPr>
            <a:spLocks noGrp="1"/>
          </p:cNvSpPr>
          <p:nvPr>
            <p:ph idx="1"/>
          </p:nvPr>
        </p:nvSpPr>
        <p:spPr>
          <a:xfrm>
            <a:off x="685800" y="1295400"/>
            <a:ext cx="8025384" cy="4800600"/>
          </a:xfrm>
        </p:spPr>
        <p:txBody>
          <a:bodyPr/>
          <a:lstStyle/>
          <a:p>
            <a:r>
              <a:rPr lang="en-US" sz="2000" dirty="0"/>
              <a:t>Some components, like resistors and wires, are symmetric with respect to positive and negative currents</a:t>
            </a:r>
          </a:p>
          <a:p>
            <a:r>
              <a:rPr lang="en-US" sz="2000" dirty="0"/>
              <a:t>Diodes, some capacitors, and most other devices aren’t – and behave very differently backwards vs. forwards</a:t>
            </a:r>
          </a:p>
          <a:p>
            <a:r>
              <a:rPr lang="en-US" sz="2000" dirty="0"/>
              <a:t>Electrolytic capacitors can violently explode if the negative terminal is more positive than the positive terminal </a:t>
            </a:r>
            <a:r>
              <a:rPr lang="en-US" sz="2000" dirty="0">
                <a:sym typeface="Wingdings" pitchFamily="2" charset="2"/>
              </a:rPr>
              <a:t> be careful </a:t>
            </a:r>
          </a:p>
          <a:p>
            <a:pPr lvl="1"/>
            <a:r>
              <a:rPr lang="en-US" sz="1800" dirty="0">
                <a:sym typeface="Wingdings" pitchFamily="2" charset="2"/>
              </a:rPr>
              <a:t>The negative terminal generally has a stripe</a:t>
            </a:r>
          </a:p>
          <a:p>
            <a:r>
              <a:rPr lang="en-US" sz="2000" dirty="0">
                <a:sym typeface="Wingdings" pitchFamily="2" charset="2"/>
              </a:rPr>
              <a:t>Diodes often have a bar or flat side on the cathode (negative)</a:t>
            </a:r>
          </a:p>
          <a:p>
            <a:pPr lvl="1"/>
            <a:r>
              <a:rPr lang="en-US" sz="1600" dirty="0">
                <a:sym typeface="Wingdings" pitchFamily="2" charset="2"/>
              </a:rPr>
              <a:t>I often </a:t>
            </a:r>
            <a:r>
              <a:rPr lang="en-US" sz="1600" i="1" dirty="0">
                <a:sym typeface="Wingdings" pitchFamily="2" charset="2"/>
              </a:rPr>
              <a:t>feel</a:t>
            </a:r>
            <a:r>
              <a:rPr lang="en-US" sz="1600" dirty="0">
                <a:sym typeface="Wingdings" pitchFamily="2" charset="2"/>
              </a:rPr>
              <a:t> the flat side of an LED easier than I can see it</a:t>
            </a:r>
          </a:p>
          <a:p>
            <a:r>
              <a:rPr lang="en-US" sz="2000" dirty="0">
                <a:sym typeface="Wingdings" pitchFamily="2" charset="2"/>
              </a:rPr>
              <a:t>Manufacturer data sheets and component testers are useful</a:t>
            </a:r>
          </a:p>
          <a:p>
            <a:endParaRPr lang="en-US" sz="2000" dirty="0"/>
          </a:p>
        </p:txBody>
      </p:sp>
      <p:pic>
        <p:nvPicPr>
          <p:cNvPr id="2050" name="Picture 2" descr="Electrolytic capacitors - Hioki">
            <a:extLst>
              <a:ext uri="{FF2B5EF4-FFF2-40B4-BE49-F238E27FC236}">
                <a16:creationId xmlns:a16="http://schemas.microsoft.com/office/drawing/2014/main" id="{2EE7F715-A16F-6140-94BA-CC74187130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2342" y="4724780"/>
            <a:ext cx="3201497" cy="213322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GO LOOK IMPORTANTBOOK: functions and kinds of diodes on pure electronics  and diode at automotive alternators secrets AMNIMARJESLOW GOVERNMENT  91220017 entry Diode secrets in car modern XAMNI 0220 020 LJBUSAF energy  electronics Prog file *">
            <a:extLst>
              <a:ext uri="{FF2B5EF4-FFF2-40B4-BE49-F238E27FC236}">
                <a16:creationId xmlns:a16="http://schemas.microsoft.com/office/drawing/2014/main" id="{B3C4A599-CA1B-CA4A-A084-BD1B4E3D32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0200" y="4724780"/>
            <a:ext cx="3300984" cy="20631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352915"/>
      </p:ext>
    </p:extLst>
  </p:cSld>
  <p:clrMapOvr>
    <a:masterClrMapping/>
  </p:clrMapOvr>
</p:sld>
</file>

<file path=ppt/theme/theme1.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ＭＳ Ｐゴシック"/>
        <a:cs typeface="ＭＳ Ｐゴシック"/>
      </a:majorFont>
      <a:minorFont>
        <a:latin typeface="Arial"/>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charset="0"/>
            <a:ea typeface="ＭＳ Ｐゴシック" charset="-128"/>
            <a:cs typeface="ＭＳ Ｐゴシック"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charset="0"/>
            <a:ea typeface="ＭＳ Ｐゴシック" charset="-128"/>
            <a:cs typeface="ＭＳ Ｐゴシック"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58174</TotalTime>
  <Words>3058</Words>
  <Application>Microsoft Macintosh PowerPoint</Application>
  <PresentationFormat>On-screen Show (4:3)</PresentationFormat>
  <Paragraphs>301</Paragraphs>
  <Slides>34</Slides>
  <Notes>11</Notes>
  <HiddenSlides>0</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1</vt:i4>
      </vt:variant>
      <vt:variant>
        <vt:lpstr>Slide Titles</vt:lpstr>
      </vt:variant>
      <vt:variant>
        <vt:i4>34</vt:i4>
      </vt:variant>
    </vt:vector>
  </HeadingPairs>
  <TitlesOfParts>
    <vt:vector size="40" baseType="lpstr">
      <vt:lpstr>Arial</vt:lpstr>
      <vt:lpstr>Courier New</vt:lpstr>
      <vt:lpstr>Symbol</vt:lpstr>
      <vt:lpstr>Times New Roman</vt:lpstr>
      <vt:lpstr>Blank Presentation</vt:lpstr>
      <vt:lpstr>Equation</vt:lpstr>
      <vt:lpstr>Electronic Design </vt:lpstr>
      <vt:lpstr>Design challenge</vt:lpstr>
      <vt:lpstr>Engineering vs. physics</vt:lpstr>
      <vt:lpstr>1. Design</vt:lpstr>
      <vt:lpstr>Characteristic (I-V) Curves</vt:lpstr>
      <vt:lpstr>I-V curves describe any 2-terminal device</vt:lpstr>
      <vt:lpstr>Curve Tracers</vt:lpstr>
      <vt:lpstr>Design challenge</vt:lpstr>
      <vt:lpstr>Polarized Components</vt:lpstr>
      <vt:lpstr>Solderless breadboards</vt:lpstr>
      <vt:lpstr>Preparing the wall wart</vt:lpstr>
      <vt:lpstr>Measuring Vth and Rth</vt:lpstr>
      <vt:lpstr>Measuring RTh</vt:lpstr>
      <vt:lpstr>Measuring RTh</vt:lpstr>
      <vt:lpstr>Characterizing the LED</vt:lpstr>
      <vt:lpstr>Characterizing an LED</vt:lpstr>
      <vt:lpstr>Don’t smoke your pot</vt:lpstr>
      <vt:lpstr>Measuring your LED I-V curve</vt:lpstr>
      <vt:lpstr>Don’t melt your breadboard</vt:lpstr>
      <vt:lpstr>Measuring your LED I-V curve</vt:lpstr>
      <vt:lpstr>I-V Curve</vt:lpstr>
      <vt:lpstr>Plotting data in Matlab</vt:lpstr>
      <vt:lpstr>Reflection</vt:lpstr>
      <vt:lpstr>Reflection</vt:lpstr>
      <vt:lpstr>Questions?</vt:lpstr>
      <vt:lpstr>Night Light Design</vt:lpstr>
      <vt:lpstr>Night Light Design</vt:lpstr>
      <vt:lpstr>3. How do we build it robustly?</vt:lpstr>
      <vt:lpstr>Some Soldering Tips</vt:lpstr>
      <vt:lpstr>Other construction tips</vt:lpstr>
      <vt:lpstr>“Smoke testing”</vt:lpstr>
      <vt:lpstr>Lab Report Due in a Week</vt:lpstr>
      <vt:lpstr>Reflections</vt:lpstr>
      <vt:lpstr>Did we achieve our goals?</vt:lpstr>
    </vt:vector>
  </TitlesOfParts>
  <Company>brian rasnow</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Lab 1 DC Circuits</dc:title>
  <dc:creator>brian rasnow</dc:creator>
  <cp:lastModifiedBy>Rasnow, Brian K.</cp:lastModifiedBy>
  <cp:revision>172</cp:revision>
  <cp:lastPrinted>2019-01-30T22:34:25Z</cp:lastPrinted>
  <dcterms:created xsi:type="dcterms:W3CDTF">2012-01-30T17:41:13Z</dcterms:created>
  <dcterms:modified xsi:type="dcterms:W3CDTF">2023-08-21T15:22:05Z</dcterms:modified>
</cp:coreProperties>
</file>